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795" r:id="rId2"/>
    <p:sldId id="837" r:id="rId3"/>
    <p:sldId id="794" r:id="rId4"/>
    <p:sldId id="834" r:id="rId5"/>
    <p:sldId id="835" r:id="rId6"/>
    <p:sldId id="833" r:id="rId7"/>
    <p:sldId id="832" r:id="rId8"/>
    <p:sldId id="735" r:id="rId9"/>
    <p:sldId id="810" r:id="rId10"/>
    <p:sldId id="765" r:id="rId11"/>
    <p:sldId id="807" r:id="rId12"/>
    <p:sldId id="754" r:id="rId13"/>
    <p:sldId id="808" r:id="rId14"/>
    <p:sldId id="738" r:id="rId15"/>
    <p:sldId id="809" r:id="rId16"/>
    <p:sldId id="816" r:id="rId17"/>
    <p:sldId id="719" r:id="rId18"/>
    <p:sldId id="838" r:id="rId19"/>
    <p:sldId id="796"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4A545"/>
    <a:srgbClr val="519937"/>
    <a:srgbClr val="2EA26E"/>
    <a:srgbClr val="2A964B"/>
    <a:srgbClr val="02AAB2"/>
    <a:srgbClr val="C1DEC0"/>
    <a:srgbClr val="5B8E42"/>
    <a:srgbClr val="5A7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7582" autoAdjust="0"/>
  </p:normalViewPr>
  <p:slideViewPr>
    <p:cSldViewPr snapToGrid="0">
      <p:cViewPr varScale="1">
        <p:scale>
          <a:sx n="90" d="100"/>
          <a:sy n="90" d="100"/>
        </p:scale>
        <p:origin x="-22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200" tIns="46600" rIns="93200" bIns="4660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200" tIns="46600" rIns="93200" bIns="46600" numCol="1" anchor="t" anchorCtr="0" compatLnSpc="1">
            <a:prstTxWarp prst="textNoShape">
              <a:avLst/>
            </a:prstTxWarp>
          </a:bodyPr>
          <a:lstStyle>
            <a:lvl1pPr algn="r">
              <a:defRPr sz="1200"/>
            </a:lvl1pPr>
          </a:lstStyle>
          <a:p>
            <a:endParaRPr lang="en-US" altLang="en-US"/>
          </a:p>
        </p:txBody>
      </p:sp>
      <p:sp>
        <p:nvSpPr>
          <p:cNvPr id="61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200" tIns="46600" rIns="93200" bIns="46600" numCol="1" anchor="b" anchorCtr="0" compatLnSpc="1">
            <a:prstTxWarp prst="textNoShape">
              <a:avLst/>
            </a:prstTxWarp>
          </a:bodyPr>
          <a:lstStyle>
            <a:lvl1pPr>
              <a:defRPr sz="1200"/>
            </a:lvl1pPr>
          </a:lstStyle>
          <a:p>
            <a:endParaRPr lang="en-US" altLang="en-US"/>
          </a:p>
        </p:txBody>
      </p:sp>
      <p:sp>
        <p:nvSpPr>
          <p:cNvPr id="614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200" tIns="46600" rIns="93200" bIns="46600" numCol="1" anchor="b" anchorCtr="0" compatLnSpc="1">
            <a:prstTxWarp prst="textNoShape">
              <a:avLst/>
            </a:prstTxWarp>
          </a:bodyPr>
          <a:lstStyle>
            <a:lvl1pPr algn="r">
              <a:defRPr sz="1200"/>
            </a:lvl1pPr>
          </a:lstStyle>
          <a:p>
            <a:fld id="{1D07770A-8371-46A3-8B8B-C702849158B4}" type="slidenum">
              <a:rPr lang="en-US" altLang="en-US"/>
              <a:pPr/>
              <a:t>‹#›</a:t>
            </a:fld>
            <a:endParaRPr lang="en-US" altLang="en-US"/>
          </a:p>
        </p:txBody>
      </p:sp>
    </p:spTree>
    <p:extLst>
      <p:ext uri="{BB962C8B-B14F-4D97-AF65-F5344CB8AC3E}">
        <p14:creationId xmlns:p14="http://schemas.microsoft.com/office/powerpoint/2010/main" val="3640770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200" tIns="46600" rIns="93200" bIns="4660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200" tIns="46600" rIns="93200" bIns="46600" numCol="1" anchor="t" anchorCtr="0" compatLnSpc="1">
            <a:prstTxWarp prst="textNoShape">
              <a:avLst/>
            </a:prstTxWarp>
          </a:bodyPr>
          <a:lstStyle>
            <a:lvl1pPr algn="r">
              <a:defRPr sz="1200"/>
            </a:lvl1pPr>
          </a:lstStyle>
          <a:p>
            <a:fld id="{E7257C51-633D-4A7F-85E3-25C96CACAAF4}" type="datetime1">
              <a:rPr lang="en-US" altLang="en-US"/>
              <a:pPr/>
              <a:t>6/22/2015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200" tIns="46600" rIns="93200" bIns="4660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675" y="4416425"/>
            <a:ext cx="5608638" cy="4183063"/>
          </a:xfrm>
          <a:prstGeom prst="rect">
            <a:avLst/>
          </a:prstGeom>
        </p:spPr>
        <p:txBody>
          <a:bodyPr vert="horz" wrap="square" lIns="93200" tIns="46600" rIns="93200" bIns="4660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200" tIns="46600" rIns="93200" bIns="4660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200" tIns="46600" rIns="93200" bIns="46600" numCol="1" anchor="b" anchorCtr="0" compatLnSpc="1">
            <a:prstTxWarp prst="textNoShape">
              <a:avLst/>
            </a:prstTxWarp>
          </a:bodyPr>
          <a:lstStyle>
            <a:lvl1pPr algn="r">
              <a:defRPr sz="1200"/>
            </a:lvl1pPr>
          </a:lstStyle>
          <a:p>
            <a:fld id="{E4DADD21-6BC5-4BBC-B3C6-9518CFBE6CFD}" type="slidenum">
              <a:rPr lang="en-US" altLang="en-US"/>
              <a:pPr/>
              <a:t>‹#›</a:t>
            </a:fld>
            <a:endParaRPr lang="en-US" altLang="en-US"/>
          </a:p>
        </p:txBody>
      </p:sp>
    </p:spTree>
    <p:extLst>
      <p:ext uri="{BB962C8B-B14F-4D97-AF65-F5344CB8AC3E}">
        <p14:creationId xmlns:p14="http://schemas.microsoft.com/office/powerpoint/2010/main" val="31681971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6CD258DB-250D-4630-814C-8E4694D32EFE}" type="slidenum">
              <a:rPr lang="en-US" altLang="en-US">
                <a:latin typeface="Arial" pitchFamily="34" charset="0"/>
                <a:ea typeface="ＭＳ Ｐゴシック" pitchFamily="34" charset="-128"/>
              </a:rPr>
              <a:pPr eaLnBrk="1" hangingPunct="1">
                <a:spcBef>
                  <a:spcPct val="0"/>
                </a:spcBef>
              </a:pPr>
              <a:t>1</a:t>
            </a:fld>
            <a:endParaRPr lang="en-US" altLang="en-US">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Read slide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3DD40AD6-D0FC-4A19-8D89-B353EF4C5E80}" type="slidenum">
              <a:rPr lang="en-US" altLang="en-US">
                <a:latin typeface="Arial" pitchFamily="34" charset="0"/>
                <a:ea typeface="ＭＳ Ｐゴシック" pitchFamily="34" charset="-128"/>
              </a:rPr>
              <a:pPr eaLnBrk="1" hangingPunct="1">
                <a:spcBef>
                  <a:spcPct val="0"/>
                </a:spcBef>
              </a:pPr>
              <a:t>16</a:t>
            </a:fld>
            <a:endParaRPr lang="en-US" altLang="en-US">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5B422EF4-4A4C-4393-99A6-E580F164FABC}" type="slidenum">
              <a:rPr lang="en-US" altLang="en-US">
                <a:latin typeface="Arial" pitchFamily="34" charset="0"/>
                <a:ea typeface="ＭＳ Ｐゴシック" pitchFamily="34" charset="-128"/>
              </a:rPr>
              <a:pPr eaLnBrk="1" hangingPunct="1">
                <a:spcBef>
                  <a:spcPct val="0"/>
                </a:spcBef>
              </a:pPr>
              <a:t>17</a:t>
            </a:fld>
            <a:endParaRPr lang="en-US" altLang="en-US">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17724452-0713-4031-84B3-2F55465188D9}" type="slidenum">
              <a:rPr lang="en-US" altLang="en-US">
                <a:latin typeface="Arial" pitchFamily="34" charset="0"/>
                <a:ea typeface="ＭＳ Ｐゴシック" pitchFamily="34" charset="-128"/>
              </a:rPr>
              <a:pPr eaLnBrk="1" hangingPunct="1">
                <a:spcBef>
                  <a:spcPct val="0"/>
                </a:spcBef>
              </a:pPr>
              <a:t>2</a:t>
            </a:fld>
            <a:endParaRPr lang="en-US" alt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C19F89B9-3395-4859-AD1B-CF4A1F2598AC}" type="slidenum">
              <a:rPr lang="en-US" altLang="en-US">
                <a:solidFill>
                  <a:srgbClr val="000000"/>
                </a:solidFill>
                <a:latin typeface="Arial" pitchFamily="34" charset="0"/>
                <a:ea typeface="ＭＳ Ｐゴシック" pitchFamily="34" charset="-128"/>
              </a:rPr>
              <a:pPr eaLnBrk="1" hangingPunct="1">
                <a:spcBef>
                  <a:spcPct val="0"/>
                </a:spcBef>
              </a:pPr>
              <a:t>3</a:t>
            </a:fld>
            <a:endParaRPr lang="en-US" altLang="en-US">
              <a:solidFill>
                <a:srgbClr val="000000"/>
              </a:solidFill>
              <a:latin typeface="Arial" pitchFamily="34" charset="0"/>
              <a:ea typeface="ＭＳ Ｐゴシック" pitchFamily="34" charset="-128"/>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Read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ea typeface="ヒラギノ角ゴ Pro W3"/>
                <a:cs typeface="ヒラギノ角ゴ Pro W3"/>
              </a:rPr>
              <a:t> Loss of vitality is one of the first signs of “feeling older” that people notice. </a:t>
            </a:r>
          </a:p>
          <a:p>
            <a:pPr>
              <a:buFontTx/>
              <a:buChar char="-"/>
            </a:pPr>
            <a:r>
              <a:rPr lang="en-US" altLang="en-US" smtClean="0">
                <a:ea typeface="ヒラギノ角ゴ Pro W3"/>
                <a:cs typeface="ヒラギノ角ゴ Pro W3"/>
              </a:rPr>
              <a:t> read stats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2C003D21-7F73-49F7-87BC-5B4DD7C8C890}" type="slidenum">
              <a:rPr lang="en-US" altLang="en-US">
                <a:latin typeface="Arial" pitchFamily="34" charset="0"/>
                <a:ea typeface="ＭＳ Ｐゴシック" pitchFamily="34" charset="-128"/>
              </a:rPr>
              <a:pPr eaLnBrk="1" hangingPunct="1">
                <a:spcBef>
                  <a:spcPct val="0"/>
                </a:spcBef>
              </a:pPr>
              <a:t>8</a:t>
            </a:fld>
            <a:endParaRPr lang="en-US" alt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9904A625-DE0C-40AC-A9FB-55EA9C23BC04}" type="slidenum">
              <a:rPr lang="en-US" altLang="en-US">
                <a:solidFill>
                  <a:srgbClr val="000000"/>
                </a:solidFill>
                <a:latin typeface="Arial" pitchFamily="34" charset="0"/>
                <a:ea typeface="ＭＳ Ｐゴシック" pitchFamily="34" charset="-128"/>
              </a:rPr>
              <a:pPr eaLnBrk="1" hangingPunct="1">
                <a:spcBef>
                  <a:spcPct val="0"/>
                </a:spcBef>
              </a:pPr>
              <a:t>9</a:t>
            </a:fld>
            <a:endParaRPr lang="en-US" altLang="en-US">
              <a:solidFill>
                <a:srgbClr val="000000"/>
              </a:solidFill>
              <a:latin typeface="Arial" pitchFamily="34" charset="0"/>
              <a:ea typeface="ＭＳ Ｐゴシック" pitchFamily="34"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Read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Competitors in the skin care and nutrition industries merely address the signs and symptoms of aging, such as an aging appearance or reduced wellness. ageLOC Science targets the sources of aging (genes), not just the symptoms.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80ECA038-F4C0-48CB-A667-D1B452D5C3DD}" type="slidenum">
              <a:rPr lang="en-US" altLang="en-US">
                <a:latin typeface="Arial" pitchFamily="34" charset="0"/>
                <a:ea typeface="ＭＳ Ｐゴシック" pitchFamily="34" charset="-128"/>
              </a:rPr>
              <a:pPr eaLnBrk="1" hangingPunct="1">
                <a:spcBef>
                  <a:spcPct val="0"/>
                </a:spcBef>
              </a:pPr>
              <a:t>10</a:t>
            </a:fld>
            <a:endParaRPr lang="en-US" altLang="en-US">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a:cs typeface="ヒラギノ角ゴ Pro W3"/>
              </a:rPr>
              <a:t>Loss of vitality is one of the first signs of ‘feeling old’ that people mention as they age.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B560C575-E759-4AFF-B16F-15F49A7B7069}" type="slidenum">
              <a:rPr lang="en-US" altLang="en-US">
                <a:latin typeface="Arial" pitchFamily="34" charset="0"/>
                <a:ea typeface="ＭＳ Ｐゴシック" pitchFamily="34" charset="-128"/>
              </a:rPr>
              <a:pPr eaLnBrk="1" hangingPunct="1">
                <a:spcBef>
                  <a:spcPct val="0"/>
                </a:spcBef>
              </a:pPr>
              <a:t>12</a:t>
            </a:fld>
            <a:endParaRPr lang="en-US" altLang="en-US">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7A47CAA5-8533-48DD-870E-A9FCCFC028B3}" type="slidenum">
              <a:rPr lang="en-US" altLang="en-US">
                <a:latin typeface="Arial" pitchFamily="34" charset="0"/>
                <a:ea typeface="ＭＳ Ｐゴシック" pitchFamily="34" charset="-128"/>
              </a:rPr>
              <a:pPr eaLnBrk="1" hangingPunct="1">
                <a:spcBef>
                  <a:spcPct val="0"/>
                </a:spcBef>
              </a:pPr>
              <a:t>13</a:t>
            </a:fld>
            <a:endParaRPr lang="en-US" altLang="en-US">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3pPr>
            <a:lvl4pPr marL="16002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4pPr>
            <a:lvl5pPr marL="2057400" indent="-228600" eaLnBrk="0" hangingPunct="0">
              <a:spcBef>
                <a:spcPct val="30000"/>
              </a:spcBef>
              <a:defRPr sz="1200">
                <a:solidFill>
                  <a:schemeClr val="tx1"/>
                </a:solidFill>
                <a:latin typeface="Calibri" pitchFamily="34" charset="0"/>
                <a:ea typeface="ＭＳ Ｐゴシック" pitchFamily="34" charset="-128"/>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cs typeface="ヒラギノ角ゴ Pro W3"/>
              </a:defRPr>
            </a:lvl9pPr>
          </a:lstStyle>
          <a:p>
            <a:pPr eaLnBrk="1" hangingPunct="1">
              <a:spcBef>
                <a:spcPct val="0"/>
              </a:spcBef>
            </a:pPr>
            <a:fld id="{1F5D9A67-A437-4F4B-8C80-0A4514086314}" type="slidenum">
              <a:rPr lang="en-US" altLang="en-US">
                <a:latin typeface="Arial" pitchFamily="34" charset="0"/>
                <a:ea typeface="ＭＳ Ｐゴシック" pitchFamily="34" charset="-128"/>
              </a:rPr>
              <a:pPr eaLnBrk="1" hangingPunct="1">
                <a:spcBef>
                  <a:spcPct val="0"/>
                </a:spcBef>
              </a:pPr>
              <a:t>14</a:t>
            </a:fld>
            <a:endParaRPr lang="en-US" altLang="en-US">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Cov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ver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Grp="1" noChangeArrowheads="1"/>
          </p:cNvSpPr>
          <p:nvPr>
            <p:ph type="dt" sz="half" idx="10"/>
          </p:nvPr>
        </p:nvSpPr>
        <p:spPr/>
        <p:txBody>
          <a:bodyPr/>
          <a:lstStyle>
            <a:lvl1pPr>
              <a:defRPr/>
            </a:lvl1pPr>
          </a:lstStyle>
          <a:p>
            <a:fld id="{48C745A6-248B-4A67-B9AB-C54001636963}" type="datetime1">
              <a:rPr lang="en-US" altLang="en-US"/>
              <a:pPr/>
              <a:t>6/22/2015</a:t>
            </a:fld>
            <a:endParaRPr lang="en-US" altLang="en-US"/>
          </a:p>
        </p:txBody>
      </p:sp>
      <p:sp>
        <p:nvSpPr>
          <p:cNvPr id="5" name="Rectangle 6"/>
          <p:cNvSpPr>
            <a:spLocks noGrp="1" noChangeArrowheads="1"/>
          </p:cNvSpPr>
          <p:nvPr>
            <p:ph type="ftr" sz="quarter" idx="11"/>
          </p:nvPr>
        </p:nvSpPr>
        <p:spPr/>
        <p:txBody>
          <a:bodyPr/>
          <a:lstStyle>
            <a:lvl1pPr>
              <a:defRPr/>
            </a:lvl1pPr>
          </a:lstStyle>
          <a:p>
            <a:pPr>
              <a:defRPr/>
            </a:pPr>
            <a:r>
              <a:rPr lang="en-US"/>
              <a:t>Training Module 9 – For internal use only</a:t>
            </a:r>
          </a:p>
        </p:txBody>
      </p:sp>
      <p:sp>
        <p:nvSpPr>
          <p:cNvPr id="6" name="Rectangle 7"/>
          <p:cNvSpPr>
            <a:spLocks noGrp="1" noChangeArrowheads="1"/>
          </p:cNvSpPr>
          <p:nvPr>
            <p:ph type="sldNum" sz="quarter" idx="12"/>
          </p:nvPr>
        </p:nvSpPr>
        <p:spPr/>
        <p:txBody>
          <a:bodyPr/>
          <a:lstStyle>
            <a:lvl1pPr>
              <a:defRPr/>
            </a:lvl1pPr>
          </a:lstStyle>
          <a:p>
            <a:fld id="{CED420C6-8C11-4BD8-943C-B0C99A908ABA}" type="slidenum">
              <a:rPr lang="en-US" altLang="en-US"/>
              <a:pPr/>
              <a:t>‹#›</a:t>
            </a:fld>
            <a:endParaRPr lang="en-US" altLang="en-US"/>
          </a:p>
        </p:txBody>
      </p:sp>
    </p:spTree>
    <p:extLst>
      <p:ext uri="{BB962C8B-B14F-4D97-AF65-F5344CB8AC3E}">
        <p14:creationId xmlns:p14="http://schemas.microsoft.com/office/powerpoint/2010/main" val="40561900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3CFCBA3-6432-41FD-83D7-1527FB70CDCA}" type="datetime1">
              <a:rPr lang="en-US" altLang="en-US"/>
              <a:pPr/>
              <a:t>6/22/2015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6" name="Rectangle 6"/>
          <p:cNvSpPr>
            <a:spLocks noGrp="1" noChangeArrowheads="1"/>
          </p:cNvSpPr>
          <p:nvPr>
            <p:ph type="sldNum" sz="quarter" idx="12"/>
          </p:nvPr>
        </p:nvSpPr>
        <p:spPr>
          <a:ln/>
        </p:spPr>
        <p:txBody>
          <a:bodyPr/>
          <a:lstStyle>
            <a:lvl1pPr>
              <a:defRPr/>
            </a:lvl1pPr>
          </a:lstStyle>
          <a:p>
            <a:fld id="{DF767A6C-2197-462C-9140-69A84AAF42A5}" type="slidenum">
              <a:rPr lang="en-US" altLang="en-US"/>
              <a:pPr/>
              <a:t>‹#›</a:t>
            </a:fld>
            <a:endParaRPr lang="en-US" altLang="en-US"/>
          </a:p>
        </p:txBody>
      </p:sp>
    </p:spTree>
    <p:extLst>
      <p:ext uri="{BB962C8B-B14F-4D97-AF65-F5344CB8AC3E}">
        <p14:creationId xmlns:p14="http://schemas.microsoft.com/office/powerpoint/2010/main" val="33992263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0505258-6AFA-4DE9-B0B4-5E2915EA836C}" type="datetime1">
              <a:rPr lang="en-US" altLang="en-US"/>
              <a:pPr/>
              <a:t>6/22/2015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6" name="Rectangle 6"/>
          <p:cNvSpPr>
            <a:spLocks noGrp="1" noChangeArrowheads="1"/>
          </p:cNvSpPr>
          <p:nvPr>
            <p:ph type="sldNum" sz="quarter" idx="12"/>
          </p:nvPr>
        </p:nvSpPr>
        <p:spPr>
          <a:ln/>
        </p:spPr>
        <p:txBody>
          <a:bodyPr/>
          <a:lstStyle>
            <a:lvl1pPr>
              <a:defRPr/>
            </a:lvl1pPr>
          </a:lstStyle>
          <a:p>
            <a:fld id="{63115670-CDAD-4C1A-BC6B-94AB14ED8E6A}" type="slidenum">
              <a:rPr lang="en-US" altLang="en-US"/>
              <a:pPr/>
              <a:t>‹#›</a:t>
            </a:fld>
            <a:endParaRPr lang="en-US" altLang="en-US"/>
          </a:p>
        </p:txBody>
      </p:sp>
    </p:spTree>
    <p:extLst>
      <p:ext uri="{BB962C8B-B14F-4D97-AF65-F5344CB8AC3E}">
        <p14:creationId xmlns:p14="http://schemas.microsoft.com/office/powerpoint/2010/main" val="3952452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B515110-58B8-4FA9-8BC9-892E99322584}" type="datetime1">
              <a:rPr lang="en-US" altLang="en-US"/>
              <a:pPr/>
              <a:t>6/22/2015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6" name="Rectangle 6"/>
          <p:cNvSpPr>
            <a:spLocks noGrp="1" noChangeArrowheads="1"/>
          </p:cNvSpPr>
          <p:nvPr>
            <p:ph type="sldNum" sz="quarter" idx="12"/>
          </p:nvPr>
        </p:nvSpPr>
        <p:spPr>
          <a:ln/>
        </p:spPr>
        <p:txBody>
          <a:bodyPr/>
          <a:lstStyle>
            <a:lvl1pPr>
              <a:defRPr/>
            </a:lvl1pPr>
          </a:lstStyle>
          <a:p>
            <a:fld id="{C930C244-AB50-452D-ADE2-AC23585D58F2}" type="slidenum">
              <a:rPr lang="en-US" altLang="en-US"/>
              <a:pPr/>
              <a:t>‹#›</a:t>
            </a:fld>
            <a:endParaRPr lang="en-US" altLang="en-US"/>
          </a:p>
        </p:txBody>
      </p:sp>
    </p:spTree>
    <p:extLst>
      <p:ext uri="{BB962C8B-B14F-4D97-AF65-F5344CB8AC3E}">
        <p14:creationId xmlns:p14="http://schemas.microsoft.com/office/powerpoint/2010/main" val="7321395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CDC8C84-CCBF-485F-BD5D-47F4E4E75E43}" type="datetime1">
              <a:rPr lang="en-US" altLang="en-US"/>
              <a:pPr/>
              <a:t>6/22/2015</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6" name="Rectangle 6"/>
          <p:cNvSpPr>
            <a:spLocks noGrp="1" noChangeArrowheads="1"/>
          </p:cNvSpPr>
          <p:nvPr>
            <p:ph type="sldNum" sz="quarter" idx="12"/>
          </p:nvPr>
        </p:nvSpPr>
        <p:spPr>
          <a:ln/>
        </p:spPr>
        <p:txBody>
          <a:bodyPr/>
          <a:lstStyle>
            <a:lvl1pPr>
              <a:defRPr/>
            </a:lvl1pPr>
          </a:lstStyle>
          <a:p>
            <a:fld id="{87F5EC3A-C485-4F04-8458-848CE9694691}" type="slidenum">
              <a:rPr lang="en-US" altLang="en-US"/>
              <a:pPr/>
              <a:t>‹#›</a:t>
            </a:fld>
            <a:endParaRPr lang="en-US" altLang="en-US"/>
          </a:p>
        </p:txBody>
      </p:sp>
    </p:spTree>
    <p:extLst>
      <p:ext uri="{BB962C8B-B14F-4D97-AF65-F5344CB8AC3E}">
        <p14:creationId xmlns:p14="http://schemas.microsoft.com/office/powerpoint/2010/main" val="29543677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2CEB4D0-B9DA-4A29-85FE-DC2B15704201}" type="datetime1">
              <a:rPr lang="en-US" altLang="en-US"/>
              <a:pPr/>
              <a:t>6/22/2015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7" name="Rectangle 6"/>
          <p:cNvSpPr>
            <a:spLocks noGrp="1" noChangeArrowheads="1"/>
          </p:cNvSpPr>
          <p:nvPr>
            <p:ph type="sldNum" sz="quarter" idx="12"/>
          </p:nvPr>
        </p:nvSpPr>
        <p:spPr>
          <a:ln/>
        </p:spPr>
        <p:txBody>
          <a:bodyPr/>
          <a:lstStyle>
            <a:lvl1pPr>
              <a:defRPr/>
            </a:lvl1pPr>
          </a:lstStyle>
          <a:p>
            <a:fld id="{E341EA31-E8EC-4C81-AB56-294465EB7571}" type="slidenum">
              <a:rPr lang="en-US" altLang="en-US"/>
              <a:pPr/>
              <a:t>‹#›</a:t>
            </a:fld>
            <a:endParaRPr lang="en-US" altLang="en-US"/>
          </a:p>
        </p:txBody>
      </p:sp>
    </p:spTree>
    <p:extLst>
      <p:ext uri="{BB962C8B-B14F-4D97-AF65-F5344CB8AC3E}">
        <p14:creationId xmlns:p14="http://schemas.microsoft.com/office/powerpoint/2010/main" val="37917625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9FC7703-6E60-447A-915A-182D2B5804EA}" type="datetime1">
              <a:rPr lang="en-US" altLang="en-US"/>
              <a:pPr/>
              <a:t>6/22/2015</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9" name="Rectangle 6"/>
          <p:cNvSpPr>
            <a:spLocks noGrp="1" noChangeArrowheads="1"/>
          </p:cNvSpPr>
          <p:nvPr>
            <p:ph type="sldNum" sz="quarter" idx="12"/>
          </p:nvPr>
        </p:nvSpPr>
        <p:spPr>
          <a:ln/>
        </p:spPr>
        <p:txBody>
          <a:bodyPr/>
          <a:lstStyle>
            <a:lvl1pPr>
              <a:defRPr/>
            </a:lvl1pPr>
          </a:lstStyle>
          <a:p>
            <a:fld id="{DAD328BE-34C4-4B31-86E6-1150BE5F1DCF}" type="slidenum">
              <a:rPr lang="en-US" altLang="en-US"/>
              <a:pPr/>
              <a:t>‹#›</a:t>
            </a:fld>
            <a:endParaRPr lang="en-US" altLang="en-US"/>
          </a:p>
        </p:txBody>
      </p:sp>
    </p:spTree>
    <p:extLst>
      <p:ext uri="{BB962C8B-B14F-4D97-AF65-F5344CB8AC3E}">
        <p14:creationId xmlns:p14="http://schemas.microsoft.com/office/powerpoint/2010/main" val="27675503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AAB37CC-A900-4758-AEE7-A1BA97B2A2A1}" type="datetime1">
              <a:rPr lang="en-US" altLang="en-US"/>
              <a:pPr/>
              <a:t>6/22/2015</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5" name="Rectangle 6"/>
          <p:cNvSpPr>
            <a:spLocks noGrp="1" noChangeArrowheads="1"/>
          </p:cNvSpPr>
          <p:nvPr>
            <p:ph type="sldNum" sz="quarter" idx="12"/>
          </p:nvPr>
        </p:nvSpPr>
        <p:spPr>
          <a:ln/>
        </p:spPr>
        <p:txBody>
          <a:bodyPr/>
          <a:lstStyle>
            <a:lvl1pPr>
              <a:defRPr/>
            </a:lvl1pPr>
          </a:lstStyle>
          <a:p>
            <a:fld id="{CF70876F-856C-4A71-8D40-B045F95FC8F9}" type="slidenum">
              <a:rPr lang="en-US" altLang="en-US"/>
              <a:pPr/>
              <a:t>‹#›</a:t>
            </a:fld>
            <a:endParaRPr lang="en-US" altLang="en-US"/>
          </a:p>
        </p:txBody>
      </p:sp>
    </p:spTree>
    <p:extLst>
      <p:ext uri="{BB962C8B-B14F-4D97-AF65-F5344CB8AC3E}">
        <p14:creationId xmlns:p14="http://schemas.microsoft.com/office/powerpoint/2010/main" val="32825901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120A49-1DAD-4DBC-A84E-47D603009133}" type="datetime1">
              <a:rPr lang="en-US" altLang="en-US"/>
              <a:pPr/>
              <a:t>6/22/2015</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4" name="Rectangle 6"/>
          <p:cNvSpPr>
            <a:spLocks noGrp="1" noChangeArrowheads="1"/>
          </p:cNvSpPr>
          <p:nvPr>
            <p:ph type="sldNum" sz="quarter" idx="12"/>
          </p:nvPr>
        </p:nvSpPr>
        <p:spPr>
          <a:ln/>
        </p:spPr>
        <p:txBody>
          <a:bodyPr/>
          <a:lstStyle>
            <a:lvl1pPr>
              <a:defRPr/>
            </a:lvl1pPr>
          </a:lstStyle>
          <a:p>
            <a:fld id="{DA344A9C-FE73-4E76-9830-4CCAC4CB7076}" type="slidenum">
              <a:rPr lang="en-US" altLang="en-US"/>
              <a:pPr/>
              <a:t>‹#›</a:t>
            </a:fld>
            <a:endParaRPr lang="en-US" altLang="en-US"/>
          </a:p>
        </p:txBody>
      </p:sp>
    </p:spTree>
    <p:extLst>
      <p:ext uri="{BB962C8B-B14F-4D97-AF65-F5344CB8AC3E}">
        <p14:creationId xmlns:p14="http://schemas.microsoft.com/office/powerpoint/2010/main" val="10713590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49FF38B-745E-40D6-9540-A08FE1DB6D02}" type="datetime1">
              <a:rPr lang="en-US" altLang="en-US"/>
              <a:pPr/>
              <a:t>6/22/2015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7" name="Rectangle 6"/>
          <p:cNvSpPr>
            <a:spLocks noGrp="1" noChangeArrowheads="1"/>
          </p:cNvSpPr>
          <p:nvPr>
            <p:ph type="sldNum" sz="quarter" idx="12"/>
          </p:nvPr>
        </p:nvSpPr>
        <p:spPr>
          <a:ln/>
        </p:spPr>
        <p:txBody>
          <a:bodyPr/>
          <a:lstStyle>
            <a:lvl1pPr>
              <a:defRPr/>
            </a:lvl1pPr>
          </a:lstStyle>
          <a:p>
            <a:fld id="{EF180805-B6C1-436D-BE8F-3F12A7BF02A3}" type="slidenum">
              <a:rPr lang="en-US" altLang="en-US"/>
              <a:pPr/>
              <a:t>‹#›</a:t>
            </a:fld>
            <a:endParaRPr lang="en-US" altLang="en-US"/>
          </a:p>
        </p:txBody>
      </p:sp>
    </p:spTree>
    <p:extLst>
      <p:ext uri="{BB962C8B-B14F-4D97-AF65-F5344CB8AC3E}">
        <p14:creationId xmlns:p14="http://schemas.microsoft.com/office/powerpoint/2010/main" val="39035966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518483F-A846-4F64-A200-0C81BCC66A9E}" type="datetime1">
              <a:rPr lang="en-US" altLang="en-US"/>
              <a:pPr/>
              <a:t>6/22/2015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Training Module 9 – For internal use only</a:t>
            </a:r>
          </a:p>
        </p:txBody>
      </p:sp>
      <p:sp>
        <p:nvSpPr>
          <p:cNvPr id="7" name="Rectangle 6"/>
          <p:cNvSpPr>
            <a:spLocks noGrp="1" noChangeArrowheads="1"/>
          </p:cNvSpPr>
          <p:nvPr>
            <p:ph type="sldNum" sz="quarter" idx="12"/>
          </p:nvPr>
        </p:nvSpPr>
        <p:spPr>
          <a:ln/>
        </p:spPr>
        <p:txBody>
          <a:bodyPr/>
          <a:lstStyle>
            <a:lvl1pPr>
              <a:defRPr/>
            </a:lvl1pPr>
          </a:lstStyle>
          <a:p>
            <a:fld id="{6F6BD38A-86E1-4753-BB16-CB1E63639FC8}" type="slidenum">
              <a:rPr lang="en-US" altLang="en-US"/>
              <a:pPr/>
              <a:t>‹#›</a:t>
            </a:fld>
            <a:endParaRPr lang="en-US" altLang="en-US"/>
          </a:p>
        </p:txBody>
      </p:sp>
    </p:spTree>
    <p:extLst>
      <p:ext uri="{BB962C8B-B14F-4D97-AF65-F5344CB8AC3E}">
        <p14:creationId xmlns:p14="http://schemas.microsoft.com/office/powerpoint/2010/main" val="15359799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F38632-A52D-486E-8A55-B4093A030C17}" type="datetime1">
              <a:rPr lang="en-US" altLang="en-US"/>
              <a:pPr/>
              <a:t>6/22/2015</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a:cs typeface="ＭＳ Ｐゴシック"/>
              </a:defRPr>
            </a:lvl1pPr>
          </a:lstStyle>
          <a:p>
            <a:pPr>
              <a:defRPr/>
            </a:pPr>
            <a:r>
              <a:rPr lang="en-US"/>
              <a:t>Training Module 9 – For internal use only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7A5CC6-DF8B-4E95-A24B-07280B371173}" type="slidenum">
              <a:rPr lang="en-US" altLang="en-US"/>
              <a:pPr/>
              <a:t>‹#›</a:t>
            </a:fld>
            <a:endParaRPr lang="en-US" altLang="en-US"/>
          </a:p>
        </p:txBody>
      </p:sp>
      <p:pic>
        <p:nvPicPr>
          <p:cNvPr id="1031" name="Picture 6" descr="background.png"/>
          <p:cNvPicPr>
            <a:picLocks noChangeAspect="1"/>
          </p:cNvPicPr>
          <p:nvPr userDrawn="1"/>
        </p:nvPicPr>
        <p:blipFill>
          <a:blip r:embed="rId13" cstate="email">
            <a:graysc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pharmanex logo 2010.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016750" y="6356350"/>
            <a:ext cx="19827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smtClean="0"/>
          </a:p>
        </p:txBody>
      </p:sp>
      <p:pic>
        <p:nvPicPr>
          <p:cNvPr id="3075" name="Picture 14" descr="Cove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p:cNvSpPr>
            <a:spLocks noGrp="1"/>
          </p:cNvSpPr>
          <p:nvPr>
            <p:ph type="title"/>
          </p:nvPr>
        </p:nvSpPr>
        <p:spPr>
          <a:xfrm>
            <a:off x="0" y="319088"/>
            <a:ext cx="9144000" cy="1036637"/>
          </a:xfrm>
        </p:spPr>
        <p:txBody>
          <a:bodyPr>
            <a:noAutofit/>
          </a:bodyPr>
          <a:lstStyle/>
          <a:p>
            <a:pPr eaLnBrk="1" hangingPunct="1">
              <a:defRPr/>
            </a:pPr>
            <a:r>
              <a:rPr lang="en-US" sz="3600" b="1" dirty="0" smtClean="0">
                <a:solidFill>
                  <a:schemeClr val="bg2">
                    <a:lumMod val="75000"/>
                  </a:schemeClr>
                </a:solidFill>
              </a:rPr>
              <a:t>Target the Sources of Aging</a:t>
            </a:r>
            <a:endParaRPr lang="en-US" sz="3600" b="1" dirty="0">
              <a:solidFill>
                <a:schemeClr val="bg2">
                  <a:lumMod val="75000"/>
                </a:schemeClr>
              </a:solidFill>
            </a:endParaRPr>
          </a:p>
        </p:txBody>
      </p:sp>
      <p:pic>
        <p:nvPicPr>
          <p:cNvPr id="12291" name="Content Placeholder 5"/>
          <p:cNvPicPr>
            <a:picLocks noGrp="1" noChangeAspect="1" noChangeArrowheads="1"/>
          </p:cNvPicPr>
          <p:nvPr>
            <p:ph sz="quarter"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74700" y="1127125"/>
            <a:ext cx="7485063" cy="5240338"/>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778alarm_clock.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0" y="2698750"/>
            <a:ext cx="32670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212725" y="258763"/>
            <a:ext cx="8229600" cy="1143000"/>
          </a:xfrm>
        </p:spPr>
        <p:txBody>
          <a:bodyPr/>
          <a:lstStyle/>
          <a:p>
            <a:pPr eaLnBrk="1" hangingPunct="1"/>
            <a:r>
              <a:rPr lang="en-US" altLang="en-US" sz="3600" b="1" smtClean="0"/>
              <a:t>What If…?</a:t>
            </a:r>
          </a:p>
        </p:txBody>
      </p:sp>
      <p:sp>
        <p:nvSpPr>
          <p:cNvPr id="5" name="Content Placeholder 4"/>
          <p:cNvSpPr>
            <a:spLocks noGrp="1"/>
          </p:cNvSpPr>
          <p:nvPr>
            <p:ph sz="half" idx="1"/>
          </p:nvPr>
        </p:nvSpPr>
        <p:spPr>
          <a:xfrm>
            <a:off x="268288" y="1276350"/>
            <a:ext cx="4625975" cy="4214813"/>
          </a:xfrm>
        </p:spPr>
        <p:txBody>
          <a:bodyPr/>
          <a:lstStyle/>
          <a:p>
            <a:pPr indent="0" eaLnBrk="1" hangingPunct="1">
              <a:buFontTx/>
              <a:buNone/>
            </a:pPr>
            <a:endParaRPr lang="en-US" altLang="en-US" sz="2000" smtClean="0">
              <a:solidFill>
                <a:srgbClr val="606060"/>
              </a:solidFill>
            </a:endParaRPr>
          </a:p>
          <a:p>
            <a:pPr indent="0" eaLnBrk="1" hangingPunct="1">
              <a:buFontTx/>
              <a:buNone/>
            </a:pPr>
            <a:r>
              <a:rPr lang="en-US" altLang="en-US" smtClean="0">
                <a:solidFill>
                  <a:srgbClr val="606060"/>
                </a:solidFill>
              </a:rPr>
              <a:t>What if we could elevate our youthful vitality by targeting the sources of </a:t>
            </a:r>
            <a:r>
              <a:rPr lang="en-US" altLang="en-US" b="1" u="sng" smtClean="0">
                <a:solidFill>
                  <a:srgbClr val="02AAB2"/>
                </a:solidFill>
              </a:rPr>
              <a:t>age-related vitality loss</a:t>
            </a:r>
            <a:r>
              <a:rPr lang="en-US" altLang="en-US" smtClean="0">
                <a:solidFill>
                  <a:srgbClr val="02AAB2"/>
                </a:solidFill>
              </a:rPr>
              <a:t>?</a:t>
            </a:r>
          </a:p>
          <a:p>
            <a:pPr indent="0" eaLnBrk="1" hangingPunct="1">
              <a:buFontTx/>
              <a:buNone/>
            </a:pPr>
            <a:endParaRPr lang="en-US" altLang="en-US" sz="2000" smtClean="0">
              <a:solidFill>
                <a:srgbClr val="606060"/>
              </a:solidFill>
            </a:endParaRPr>
          </a:p>
          <a:p>
            <a:pPr indent="0" eaLnBrk="1" hangingPunct="1">
              <a:buFontTx/>
              <a:buNone/>
            </a:pPr>
            <a:r>
              <a:rPr lang="en-US" altLang="en-US" smtClean="0">
                <a:solidFill>
                  <a:srgbClr val="606060"/>
                </a:solidFill>
              </a:rPr>
              <a:t>What if we could slow this decline, effectively turning back our clock towards a more youthful state? </a:t>
            </a:r>
          </a:p>
        </p:txBody>
      </p:sp>
      <p:sp>
        <p:nvSpPr>
          <p:cNvPr id="13317" name="Content Placeholder 5"/>
          <p:cNvSpPr>
            <a:spLocks noGrp="1"/>
          </p:cNvSpPr>
          <p:nvPr>
            <p:ph sz="half" idx="2"/>
          </p:nvPr>
        </p:nvSpPr>
        <p:spPr>
          <a:xfrm>
            <a:off x="4630738" y="1987550"/>
            <a:ext cx="4038600" cy="4156075"/>
          </a:xfrm>
        </p:spPr>
        <p:txBody>
          <a:bodyPr/>
          <a:lstStyle/>
          <a:p>
            <a:pPr indent="0" eaLnBrk="1" hangingPunct="1">
              <a:buFontTx/>
              <a:buNone/>
            </a:pPr>
            <a:endParaRPr lang="en-US" altLang="en-US" sz="2400" smtClean="0"/>
          </a:p>
          <a:p>
            <a:pPr indent="0" eaLnBrk="1" hangingPunct="1">
              <a:buFontTx/>
              <a:buNone/>
            </a:pPr>
            <a:endParaRPr lang="en-US" altLang="en-US" sz="2400" smtClean="0"/>
          </a:p>
        </p:txBody>
      </p:sp>
      <p:sp>
        <p:nvSpPr>
          <p:cNvPr id="12" name="Cloud Callout 11"/>
          <p:cNvSpPr/>
          <p:nvPr/>
        </p:nvSpPr>
        <p:spPr>
          <a:xfrm>
            <a:off x="5476875" y="568325"/>
            <a:ext cx="3116263" cy="2174875"/>
          </a:xfrm>
          <a:prstGeom prst="cloudCallout">
            <a:avLst>
              <a:gd name="adj1" fmla="val -29380"/>
              <a:gd name="adj2" fmla="val 76786"/>
            </a:avLst>
          </a:prstGeom>
          <a:no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pic>
        <p:nvPicPr>
          <p:cNvPr id="13319" name="Picture 6" descr="questionmar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8888" y="828675"/>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66725"/>
            <a:ext cx="8440738" cy="912813"/>
          </a:xfrm>
        </p:spPr>
        <p:txBody>
          <a:bodyPr/>
          <a:lstStyle/>
          <a:p>
            <a:pPr eaLnBrk="1" hangingPunct="1">
              <a:defRPr/>
            </a:pPr>
            <a:r>
              <a:rPr lang="en-US" sz="3600" b="1" dirty="0" smtClean="0">
                <a:solidFill>
                  <a:schemeClr val="bg2">
                    <a:lumMod val="75000"/>
                  </a:schemeClr>
                </a:solidFill>
              </a:rPr>
              <a:t>Age Related Vitality Loss</a:t>
            </a:r>
            <a:endParaRPr lang="en-US" sz="3600" b="1" dirty="0">
              <a:solidFill>
                <a:schemeClr val="bg2">
                  <a:lumMod val="75000"/>
                </a:schemeClr>
              </a:solidFill>
            </a:endParaRPr>
          </a:p>
        </p:txBody>
      </p:sp>
      <p:sp>
        <p:nvSpPr>
          <p:cNvPr id="6" name="Content Placeholder 2"/>
          <p:cNvSpPr txBox="1">
            <a:spLocks/>
          </p:cNvSpPr>
          <p:nvPr/>
        </p:nvSpPr>
        <p:spPr>
          <a:xfrm>
            <a:off x="838200" y="1430338"/>
            <a:ext cx="4405313" cy="4598987"/>
          </a:xfrm>
          <a:prstGeom prst="rect">
            <a:avLst/>
          </a:prstGeom>
        </p:spPr>
        <p:txBody>
          <a:bodyPr>
            <a:norm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spcAft>
                <a:spcPts val="600"/>
              </a:spcAft>
            </a:pPr>
            <a:r>
              <a:rPr lang="en-US" altLang="en-US" sz="2900">
                <a:solidFill>
                  <a:srgbClr val="595959"/>
                </a:solidFill>
              </a:rPr>
              <a:t>Three Dimensions:</a:t>
            </a:r>
          </a:p>
          <a:p>
            <a:pPr eaLnBrk="1" hangingPunct="1">
              <a:spcBef>
                <a:spcPct val="20000"/>
              </a:spcBef>
              <a:spcAft>
                <a:spcPts val="600"/>
              </a:spcAft>
              <a:buFont typeface="Arial" pitchFamily="34" charset="0"/>
              <a:buAutoNum type="arabicPeriod"/>
            </a:pPr>
            <a:r>
              <a:rPr lang="en-US" altLang="en-US" sz="2900" b="1">
                <a:solidFill>
                  <a:srgbClr val="02AAB2"/>
                </a:solidFill>
              </a:rPr>
              <a:t>Physical</a:t>
            </a:r>
            <a:r>
              <a:rPr lang="en-US" altLang="en-US" sz="2900">
                <a:solidFill>
                  <a:srgbClr val="595959"/>
                </a:solidFill>
              </a:rPr>
              <a:t> (endurance, stamina, resistance to fatigue)</a:t>
            </a:r>
          </a:p>
          <a:p>
            <a:pPr eaLnBrk="1" hangingPunct="1">
              <a:spcBef>
                <a:spcPct val="20000"/>
              </a:spcBef>
              <a:spcAft>
                <a:spcPts val="600"/>
              </a:spcAft>
              <a:buFont typeface="Arial" pitchFamily="34" charset="0"/>
              <a:buAutoNum type="arabicPeriod"/>
            </a:pPr>
            <a:r>
              <a:rPr lang="en-US" altLang="en-US" sz="2900" b="1">
                <a:solidFill>
                  <a:srgbClr val="02AAB2"/>
                </a:solidFill>
              </a:rPr>
              <a:t>Mental</a:t>
            </a:r>
            <a:r>
              <a:rPr lang="en-US" altLang="en-US" sz="2900">
                <a:solidFill>
                  <a:srgbClr val="595959"/>
                </a:solidFill>
              </a:rPr>
              <a:t> (cognition, clarity, focus, memory, alertness)</a:t>
            </a:r>
          </a:p>
          <a:p>
            <a:pPr eaLnBrk="1" hangingPunct="1">
              <a:spcBef>
                <a:spcPct val="20000"/>
              </a:spcBef>
              <a:spcAft>
                <a:spcPts val="600"/>
              </a:spcAft>
              <a:buFont typeface="Arial" pitchFamily="34" charset="0"/>
              <a:buAutoNum type="arabicPeriod"/>
            </a:pPr>
            <a:r>
              <a:rPr lang="en-US" altLang="en-US" sz="2900" b="1">
                <a:solidFill>
                  <a:srgbClr val="02AAB2"/>
                </a:solidFill>
              </a:rPr>
              <a:t>Sexual</a:t>
            </a:r>
            <a:r>
              <a:rPr lang="en-US" altLang="en-US" sz="2900">
                <a:solidFill>
                  <a:srgbClr val="595959"/>
                </a:solidFill>
              </a:rPr>
              <a:t> (sexual health)</a:t>
            </a:r>
          </a:p>
          <a:p>
            <a:pPr eaLnBrk="1" hangingPunct="1">
              <a:lnSpc>
                <a:spcPct val="190000"/>
              </a:lnSpc>
              <a:spcBef>
                <a:spcPct val="20000"/>
              </a:spcBef>
              <a:buFont typeface="Arial" pitchFamily="34" charset="0"/>
              <a:buChar char="•"/>
            </a:pPr>
            <a:endParaRPr lang="en-US" altLang="en-US" sz="2100">
              <a:solidFill>
                <a:srgbClr val="595959"/>
              </a:solidFill>
              <a:latin typeface="Calibri" pitchFamily="34" charset="0"/>
            </a:endParaRPr>
          </a:p>
          <a:p>
            <a:pPr eaLnBrk="1" hangingPunct="1">
              <a:lnSpc>
                <a:spcPct val="80000"/>
              </a:lnSpc>
              <a:spcBef>
                <a:spcPct val="20000"/>
              </a:spcBef>
              <a:buFont typeface="Arial" pitchFamily="34" charset="0"/>
              <a:buChar char="•"/>
            </a:pPr>
            <a:endParaRPr lang="en-US" altLang="en-US" sz="2100">
              <a:solidFill>
                <a:srgbClr val="595959"/>
              </a:solidFill>
              <a:latin typeface="Calibri" pitchFamily="34" charset="0"/>
            </a:endParaRPr>
          </a:p>
        </p:txBody>
      </p:sp>
      <p:pic>
        <p:nvPicPr>
          <p:cNvPr id="5" name="Picture 4" descr="RM1010559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826" y="1814666"/>
            <a:ext cx="2510888" cy="386778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8" y="258763"/>
            <a:ext cx="8732837" cy="1143000"/>
          </a:xfrm>
        </p:spPr>
        <p:txBody>
          <a:bodyPr/>
          <a:lstStyle/>
          <a:p>
            <a:pPr eaLnBrk="1" hangingPunct="1">
              <a:defRPr/>
            </a:pPr>
            <a:r>
              <a:rPr lang="en-US" sz="3600" b="1" dirty="0" err="1" smtClean="0">
                <a:solidFill>
                  <a:schemeClr val="bg2">
                    <a:lumMod val="75000"/>
                  </a:schemeClr>
                </a:solidFill>
              </a:rPr>
              <a:t>ageLOC</a:t>
            </a:r>
            <a:r>
              <a:rPr lang="en-US" sz="3600" b="1" dirty="0" smtClean="0">
                <a:solidFill>
                  <a:schemeClr val="bg2">
                    <a:lumMod val="75000"/>
                  </a:schemeClr>
                </a:solidFill>
              </a:rPr>
              <a:t> Vitality</a:t>
            </a:r>
            <a:endParaRPr lang="en-US" sz="3600" b="1" dirty="0">
              <a:solidFill>
                <a:schemeClr val="bg2">
                  <a:lumMod val="75000"/>
                </a:schemeClr>
              </a:solidFill>
            </a:endParaRPr>
          </a:p>
        </p:txBody>
      </p:sp>
      <p:sp>
        <p:nvSpPr>
          <p:cNvPr id="15363" name="TextBox 6"/>
          <p:cNvSpPr txBox="1">
            <a:spLocks noChangeArrowheads="1"/>
          </p:cNvSpPr>
          <p:nvPr/>
        </p:nvSpPr>
        <p:spPr bwMode="auto">
          <a:xfrm>
            <a:off x="285750" y="6321425"/>
            <a:ext cx="524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t>* These statements have not been evaluated by the Food and Drug Administration. This product is not intended to diagnose, treat, cure, or prevent any disease. </a:t>
            </a:r>
          </a:p>
        </p:txBody>
      </p:sp>
      <p:pic>
        <p:nvPicPr>
          <p:cNvPr id="15364" name="Picture 2" descr="C:\Documents and Settings\andavis\Desktop\Product Photography\RM10200016.shadow fad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6850" y="1300163"/>
            <a:ext cx="37306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1"/>
          </p:nvPr>
        </p:nvSpPr>
        <p:spPr>
          <a:xfrm>
            <a:off x="677863" y="2025650"/>
            <a:ext cx="5138737" cy="2590800"/>
          </a:xfrm>
        </p:spPr>
        <p:txBody>
          <a:bodyPr/>
          <a:lstStyle/>
          <a:p>
            <a:pPr marL="0" indent="0" eaLnBrk="1" hangingPunct="1">
              <a:buFontTx/>
              <a:buNone/>
            </a:pPr>
            <a:r>
              <a:rPr lang="en-US" altLang="en-US" smtClean="0">
                <a:solidFill>
                  <a:srgbClr val="606060"/>
                </a:solidFill>
              </a:rPr>
              <a:t>ageLOC Vitality Improves Three Dimensions of Vitality:*</a:t>
            </a:r>
          </a:p>
          <a:p>
            <a:pPr marL="0" indent="0" eaLnBrk="1" hangingPunct="1"/>
            <a:r>
              <a:rPr lang="en-US" altLang="en-US" smtClean="0">
                <a:solidFill>
                  <a:srgbClr val="606060"/>
                </a:solidFill>
              </a:rPr>
              <a:t>Physical Vigor</a:t>
            </a:r>
          </a:p>
          <a:p>
            <a:pPr marL="0" indent="0" eaLnBrk="1" hangingPunct="1"/>
            <a:r>
              <a:rPr lang="en-US" altLang="en-US" smtClean="0">
                <a:solidFill>
                  <a:srgbClr val="606060"/>
                </a:solidFill>
              </a:rPr>
              <a:t>Mental Acuity</a:t>
            </a:r>
          </a:p>
          <a:p>
            <a:pPr marL="0" indent="0" eaLnBrk="1" hangingPunct="1"/>
            <a:r>
              <a:rPr lang="en-US" altLang="en-US" smtClean="0">
                <a:solidFill>
                  <a:srgbClr val="606060"/>
                </a:solidFill>
              </a:rPr>
              <a:t>Sexual Health</a:t>
            </a:r>
          </a:p>
          <a:p>
            <a:pPr marL="0" indent="0" eaLnBrk="1" hangingPunct="1">
              <a:buFontTx/>
              <a:buNone/>
            </a:pPr>
            <a:endParaRPr lang="en-US" altLang="en-US" smtClean="0">
              <a:solidFill>
                <a:srgbClr val="60606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85738"/>
            <a:ext cx="8604250" cy="1143000"/>
          </a:xfrm>
        </p:spPr>
        <p:txBody>
          <a:bodyPr/>
          <a:lstStyle/>
          <a:p>
            <a:pPr eaLnBrk="1" hangingPunct="1">
              <a:defRPr/>
            </a:pPr>
            <a:r>
              <a:rPr lang="en-US" sz="3600" b="1" dirty="0" smtClean="0">
                <a:solidFill>
                  <a:schemeClr val="bg2">
                    <a:lumMod val="75000"/>
                  </a:schemeClr>
                </a:solidFill>
              </a:rPr>
              <a:t>Restore Youthful Vitality</a:t>
            </a:r>
            <a:endParaRPr lang="en-US" sz="3600" b="1" dirty="0">
              <a:solidFill>
                <a:schemeClr val="bg2">
                  <a:lumMod val="75000"/>
                </a:schemeClr>
              </a:solidFill>
            </a:endParaRPr>
          </a:p>
        </p:txBody>
      </p:sp>
      <p:sp>
        <p:nvSpPr>
          <p:cNvPr id="3" name="Content Placeholder 2"/>
          <p:cNvSpPr>
            <a:spLocks noGrp="1"/>
          </p:cNvSpPr>
          <p:nvPr>
            <p:ph sz="half" idx="1"/>
          </p:nvPr>
        </p:nvSpPr>
        <p:spPr>
          <a:xfrm>
            <a:off x="1057275" y="5157788"/>
            <a:ext cx="7586663" cy="1498600"/>
          </a:xfrm>
        </p:spPr>
        <p:txBody>
          <a:bodyPr/>
          <a:lstStyle/>
          <a:p>
            <a:pPr indent="0" eaLnBrk="1" hangingPunct="1">
              <a:buFontTx/>
              <a:buNone/>
            </a:pPr>
            <a:endParaRPr lang="en-US" altLang="en-US" sz="2000" smtClean="0">
              <a:solidFill>
                <a:srgbClr val="606060"/>
              </a:solidFill>
            </a:endParaRPr>
          </a:p>
          <a:p>
            <a:pPr indent="0" eaLnBrk="1" hangingPunct="1">
              <a:buFontTx/>
              <a:buNone/>
            </a:pPr>
            <a:r>
              <a:rPr lang="en-US" altLang="en-US" sz="2400" smtClean="0">
                <a:solidFill>
                  <a:srgbClr val="606060"/>
                </a:solidFill>
              </a:rPr>
              <a:t>ageLOC Vitality targets the sources of age-related vitality loss by promoting healthy YGC activity.* </a:t>
            </a:r>
          </a:p>
          <a:p>
            <a:pPr indent="0" eaLnBrk="1" hangingPunct="1">
              <a:buFontTx/>
              <a:buNone/>
            </a:pPr>
            <a:endParaRPr lang="en-US" altLang="en-US" smtClean="0">
              <a:solidFill>
                <a:srgbClr val="606060"/>
              </a:solidFill>
            </a:endParaRPr>
          </a:p>
        </p:txBody>
      </p:sp>
      <p:pic>
        <p:nvPicPr>
          <p:cNvPr id="16388" name="Picture 7" descr="VITALITY GRAPH 2cro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388" y="1087438"/>
            <a:ext cx="79248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VITALITY GRAPH 2crop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144588"/>
            <a:ext cx="87630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14288" y="6502400"/>
            <a:ext cx="42259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900"/>
              <a:t>This graph is a hypothetical representation of energy decline over time and DOES NOT represent any actual experimental data.</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597275" y="1958975"/>
            <a:ext cx="5546725" cy="2068513"/>
          </a:xfrm>
        </p:spPr>
        <p:txBody>
          <a:bodyPr/>
          <a:lstStyle/>
          <a:p>
            <a:pPr eaLnBrk="1" hangingPunct="1">
              <a:defRPr/>
            </a:pPr>
            <a:r>
              <a:rPr lang="en-US" sz="2600" dirty="0" smtClean="0">
                <a:solidFill>
                  <a:schemeClr val="bg2">
                    <a:lumMod val="75000"/>
                  </a:schemeClr>
                </a:solidFill>
              </a:rPr>
              <a:t>Promotes three dimensions of vitality – physical, mental, sexual</a:t>
            </a:r>
          </a:p>
          <a:p>
            <a:pPr eaLnBrk="1" hangingPunct="1">
              <a:defRPr/>
            </a:pPr>
            <a:r>
              <a:rPr lang="en-US" sz="2600" dirty="0" smtClean="0">
                <a:solidFill>
                  <a:schemeClr val="bg2">
                    <a:lumMod val="75000"/>
                  </a:schemeClr>
                </a:solidFill>
              </a:rPr>
              <a:t>Raises and sustains baseline energy levels</a:t>
            </a:r>
          </a:p>
        </p:txBody>
      </p:sp>
      <p:sp>
        <p:nvSpPr>
          <p:cNvPr id="5" name="Title 3"/>
          <p:cNvSpPr txBox="1">
            <a:spLocks/>
          </p:cNvSpPr>
          <p:nvPr/>
        </p:nvSpPr>
        <p:spPr bwMode="auto">
          <a:xfrm>
            <a:off x="165100" y="280988"/>
            <a:ext cx="8732838" cy="1143000"/>
          </a:xfrm>
          <a:prstGeom prst="rect">
            <a:avLst/>
          </a:prstGeom>
          <a:noFill/>
          <a:ln w="9525">
            <a:noFill/>
            <a:miter lim="800000"/>
            <a:headEnd/>
            <a:tailEnd/>
          </a:ln>
        </p:spPr>
        <p:txBody>
          <a:bodyPr anchor="ctr"/>
          <a:lstStyle/>
          <a:p>
            <a:pPr algn="ctr">
              <a:defRPr/>
            </a:pPr>
            <a:r>
              <a:rPr lang="en-US" sz="3600" b="1" kern="0" dirty="0" err="1">
                <a:solidFill>
                  <a:schemeClr val="bg2">
                    <a:lumMod val="75000"/>
                  </a:schemeClr>
                </a:solidFill>
                <a:latin typeface="+mj-lt"/>
                <a:ea typeface="+mj-ea"/>
                <a:cs typeface="+mj-cs"/>
              </a:rPr>
              <a:t>ageLOC</a:t>
            </a:r>
            <a:r>
              <a:rPr lang="en-US" sz="3600" b="1" kern="0" dirty="0">
                <a:solidFill>
                  <a:schemeClr val="bg2">
                    <a:lumMod val="75000"/>
                  </a:schemeClr>
                </a:solidFill>
                <a:latin typeface="+mj-lt"/>
                <a:ea typeface="+mj-ea"/>
                <a:cs typeface="+mj-cs"/>
              </a:rPr>
              <a:t> Vitality Benefits</a:t>
            </a:r>
          </a:p>
        </p:txBody>
      </p:sp>
      <p:sp>
        <p:nvSpPr>
          <p:cNvPr id="8" name="TextBox 7"/>
          <p:cNvSpPr txBox="1"/>
          <p:nvPr/>
        </p:nvSpPr>
        <p:spPr>
          <a:xfrm>
            <a:off x="3940175" y="3952875"/>
            <a:ext cx="4419600" cy="1046163"/>
          </a:xfrm>
          <a:prstGeom prst="rect">
            <a:avLst/>
          </a:prstGeom>
          <a:noFill/>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a:solidFill>
                  <a:srgbClr val="02AAB2"/>
                </a:solidFill>
              </a:rPr>
              <a:t>“The most significant change for me was the complete mental clarity that I had.  There was no mental fog.”  </a:t>
            </a:r>
            <a:r>
              <a:rPr lang="en-US" altLang="en-US" sz="1400" i="1">
                <a:solidFill>
                  <a:srgbClr val="02AAB2"/>
                </a:solidFill>
              </a:rPr>
              <a:t>Donna E., Nu Skin Distributor – Granite Bay, CA</a:t>
            </a:r>
            <a:endParaRPr lang="en-US" altLang="en-US" i="1">
              <a:solidFill>
                <a:srgbClr val="02AAB2"/>
              </a:solidFill>
            </a:endParaRPr>
          </a:p>
        </p:txBody>
      </p:sp>
      <p:sp>
        <p:nvSpPr>
          <p:cNvPr id="9" name="TextBox 8"/>
          <p:cNvSpPr txBox="1"/>
          <p:nvPr/>
        </p:nvSpPr>
        <p:spPr>
          <a:xfrm>
            <a:off x="3886200" y="5119688"/>
            <a:ext cx="4408488" cy="1046162"/>
          </a:xfrm>
          <a:prstGeom prst="rect">
            <a:avLst/>
          </a:prstGeom>
          <a:noFill/>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a:solidFill>
                  <a:srgbClr val="02AAB2"/>
                </a:solidFill>
              </a:rPr>
              <a:t>“After trying ageLOC Vitality I was really clear and very energetic, but not in a way that I was hyperactive.”   </a:t>
            </a:r>
            <a:r>
              <a:rPr lang="en-US" altLang="en-US" sz="1400" i="1">
                <a:solidFill>
                  <a:srgbClr val="02AAB2"/>
                </a:solidFill>
              </a:rPr>
              <a:t>Leslie G., Nu Skin Distributor – Malibu, CA</a:t>
            </a:r>
            <a:endParaRPr lang="en-US" altLang="en-US" i="1">
              <a:solidFill>
                <a:srgbClr val="02AAB2"/>
              </a:solidFill>
            </a:endParaRP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84" y="1987530"/>
            <a:ext cx="2615609" cy="3923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5" name="TextBox 9"/>
          <p:cNvSpPr txBox="1">
            <a:spLocks noChangeArrowheads="1"/>
          </p:cNvSpPr>
          <p:nvPr/>
        </p:nvSpPr>
        <p:spPr bwMode="auto">
          <a:xfrm>
            <a:off x="0" y="6457950"/>
            <a:ext cx="524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t>* These statements have not been evaluated by the Food and Drug Administration. This product is not intended to diagnose, treat, cure, or prevent any disease.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314325"/>
            <a:ext cx="8201025" cy="684213"/>
          </a:xfrm>
        </p:spPr>
        <p:txBody>
          <a:bodyPr/>
          <a:lstStyle/>
          <a:p>
            <a:pPr eaLnBrk="1" hangingPunct="1"/>
            <a:r>
              <a:rPr lang="en-US" altLang="en-US" sz="3600" b="1" smtClean="0">
                <a:solidFill>
                  <a:srgbClr val="606060"/>
                </a:solidFill>
              </a:rPr>
              <a:t> Testimonial</a:t>
            </a:r>
            <a:endParaRPr lang="en-US" altLang="en-US" b="1" smtClean="0">
              <a:solidFill>
                <a:srgbClr val="606060"/>
              </a:solidFill>
            </a:endParaRPr>
          </a:p>
        </p:txBody>
      </p:sp>
      <p:sp>
        <p:nvSpPr>
          <p:cNvPr id="18435" name="Content Placeholder 17"/>
          <p:cNvSpPr>
            <a:spLocks noGrp="1"/>
          </p:cNvSpPr>
          <p:nvPr>
            <p:ph idx="1"/>
          </p:nvPr>
        </p:nvSpPr>
        <p:spPr>
          <a:xfrm>
            <a:off x="558800" y="1306513"/>
            <a:ext cx="8031163" cy="5033962"/>
          </a:xfrm>
        </p:spPr>
        <p:txBody>
          <a:bodyPr/>
          <a:lstStyle/>
          <a:p>
            <a:pPr eaLnBrk="1" hangingPunct="1"/>
            <a:r>
              <a:rPr lang="en-US" altLang="en-US" sz="1600" smtClean="0">
                <a:solidFill>
                  <a:srgbClr val="02AAB2"/>
                </a:solidFill>
              </a:rPr>
              <a:t>“ageLOC Vitality is amazing! After a day or so I noticed my energy level was so high I wanted to work out.  I am sleeping better and can’t wait to get up.  After two weeks, I feel like I did 15 years ago.  Mentally I can now focus and be at high intensity during appointments all day without being exhausted.  I love ageLOC Vitality!”  Ann H., Nu Skin Distributor – Dallas,TX</a:t>
            </a:r>
          </a:p>
          <a:p>
            <a:pPr eaLnBrk="1" hangingPunct="1"/>
            <a:endParaRPr lang="en-US" altLang="en-US" sz="1600" smtClean="0">
              <a:solidFill>
                <a:srgbClr val="02AAB2"/>
              </a:solidFill>
            </a:endParaRPr>
          </a:p>
          <a:p>
            <a:pPr eaLnBrk="1" hangingPunct="1"/>
            <a:r>
              <a:rPr lang="en-US" altLang="en-US" sz="1600" smtClean="0">
                <a:solidFill>
                  <a:srgbClr val="02AAB2"/>
                </a:solidFill>
              </a:rPr>
              <a:t>“The second week taking ageLOC Vitality I really saw improvement in my overall energy, and I saw significant improvement in my workouts.  I like to be active and play sports.  I soon noticed a dramatic difference in the amount of weight I could lift and how far I could run.  I’ve never taken another product that provides this type of sustained, healthy lift for me.”  Scott B., Nu Skin Distributor – Highland, UT</a:t>
            </a:r>
          </a:p>
          <a:p>
            <a:pPr eaLnBrk="1" hangingPunct="1"/>
            <a:endParaRPr lang="en-US" altLang="en-US" sz="1600" smtClean="0">
              <a:solidFill>
                <a:srgbClr val="02AAB2"/>
              </a:solidFill>
            </a:endParaRPr>
          </a:p>
          <a:p>
            <a:pPr eaLnBrk="1" hangingPunct="1"/>
            <a:r>
              <a:rPr lang="en-US" altLang="en-US" sz="1600" smtClean="0">
                <a:solidFill>
                  <a:srgbClr val="02AAB2"/>
                </a:solidFill>
              </a:rPr>
              <a:t>I am feeling incredible on our new Vitality product!  For me it is a great alternative to coffee, soda and energy drinks which would give me "jittery" energy that I would crash from later in the day.  They also tend to be very acidic and hurt my stomach.  After taking this product I'm down from 3 cups of coffee per day, to just 1/2 cup in the morning. And that's just habit- I don't even need it!  The best part is, I no longer get that "2:30 feeling" later.  Eric K., Nu Skin Distributor – Las Vegas, NV</a:t>
            </a:r>
          </a:p>
          <a:p>
            <a:pPr eaLnBrk="1" hangingPunct="1"/>
            <a:endParaRPr lang="en-US" altLang="en-US" sz="1600" smtClean="0">
              <a:solidFill>
                <a:srgbClr val="02AAB2"/>
              </a:solidFill>
            </a:endParaRPr>
          </a:p>
          <a:p>
            <a:pPr eaLnBrk="1" hangingPunct="1"/>
            <a:endParaRPr lang="en-US" altLang="en-US" sz="1600" smtClean="0">
              <a:solidFill>
                <a:srgbClr val="02AAB2"/>
              </a:solidFill>
            </a:endParaRPr>
          </a:p>
        </p:txBody>
      </p:sp>
      <p:sp>
        <p:nvSpPr>
          <p:cNvPr id="18436" name="TextBox 3"/>
          <p:cNvSpPr txBox="1">
            <a:spLocks noChangeArrowheads="1"/>
          </p:cNvSpPr>
          <p:nvPr/>
        </p:nvSpPr>
        <p:spPr bwMode="auto">
          <a:xfrm>
            <a:off x="0" y="6457950"/>
            <a:ext cx="524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a:t>* These statements have not been evaluated by the Food and Drug Administration. This product is not intended to diagnose, treat, cure, or prevent any disease.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7113" y="1624013"/>
            <a:ext cx="4624387"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06413" y="563563"/>
            <a:ext cx="8201025" cy="685800"/>
          </a:xfrm>
        </p:spPr>
        <p:txBody>
          <a:bodyPr/>
          <a:lstStyle/>
          <a:p>
            <a:pPr eaLnBrk="1" hangingPunct="1"/>
            <a:r>
              <a:rPr lang="en-US" altLang="en-US" sz="3600" b="1" smtClean="0">
                <a:solidFill>
                  <a:srgbClr val="606060"/>
                </a:solidFill>
              </a:rPr>
              <a:t>Stop wondering what you would do with more vitality.</a:t>
            </a:r>
            <a:endParaRPr lang="en-US" altLang="en-US" b="1" smtClean="0">
              <a:solidFill>
                <a:srgbClr val="606060"/>
              </a:solidFill>
            </a:endParaRPr>
          </a:p>
        </p:txBody>
      </p:sp>
      <p:sp>
        <p:nvSpPr>
          <p:cNvPr id="4" name="Title 1"/>
          <p:cNvSpPr txBox="1">
            <a:spLocks/>
          </p:cNvSpPr>
          <p:nvPr/>
        </p:nvSpPr>
        <p:spPr bwMode="auto">
          <a:xfrm>
            <a:off x="638175" y="5626100"/>
            <a:ext cx="8201025" cy="685800"/>
          </a:xfrm>
          <a:prstGeom prst="rect">
            <a:avLst/>
          </a:prstGeom>
          <a:noFill/>
          <a:ln w="9525">
            <a:noFill/>
            <a:miter lim="800000"/>
            <a:headEnd/>
            <a:tailEnd/>
          </a:ln>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600" b="1">
                <a:solidFill>
                  <a:srgbClr val="606060"/>
                </a:solidFill>
              </a:rPr>
              <a:t>Order yours today!</a:t>
            </a:r>
            <a:endParaRPr lang="en-US" altLang="en-US" sz="4400" b="1">
              <a:solidFill>
                <a:srgbClr val="60606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Claims Reminder for Distributors</a:t>
            </a:r>
          </a:p>
        </p:txBody>
      </p:sp>
      <p:sp>
        <p:nvSpPr>
          <p:cNvPr id="3" name="Content Placeholder 2"/>
          <p:cNvSpPr>
            <a:spLocks noGrp="1"/>
          </p:cNvSpPr>
          <p:nvPr>
            <p:ph idx="1"/>
          </p:nvPr>
        </p:nvSpPr>
        <p:spPr/>
        <p:txBody>
          <a:bodyPr>
            <a:normAutofit/>
          </a:bodyPr>
          <a:lstStyle/>
          <a:p>
            <a:pPr>
              <a:lnSpc>
                <a:spcPct val="80000"/>
              </a:lnSpc>
              <a:buFontTx/>
              <a:buNone/>
            </a:pPr>
            <a:r>
              <a:rPr lang="en-US" altLang="en-US" sz="1500" b="1" i="1" smtClean="0"/>
              <a:t>CAN SAY:</a:t>
            </a:r>
            <a:endParaRPr lang="en-US" altLang="en-US" sz="1500" smtClean="0"/>
          </a:p>
          <a:p>
            <a:pPr>
              <a:lnSpc>
                <a:spcPct val="80000"/>
              </a:lnSpc>
            </a:pPr>
            <a:r>
              <a:rPr lang="en-US" altLang="en-US" sz="1500" i="1" smtClean="0"/>
              <a:t>Can make approved structure/function claims from corporate marketing materials. These include:</a:t>
            </a:r>
            <a:endParaRPr lang="en-US" altLang="en-US" sz="1500" smtClean="0"/>
          </a:p>
          <a:p>
            <a:pPr lvl="1">
              <a:lnSpc>
                <a:spcPct val="80000"/>
              </a:lnSpc>
            </a:pPr>
            <a:r>
              <a:rPr lang="en-US" altLang="en-US" sz="1300" i="1" smtClean="0"/>
              <a:t>Achieve greater physical vigor, mental acuity, and sexual health – by targeting the sources of age-related vitality loss.  Reset, revive, and renew with ageLOC Vitality.</a:t>
            </a:r>
            <a:endParaRPr lang="en-US" altLang="en-US" sz="1300" smtClean="0"/>
          </a:p>
          <a:p>
            <a:pPr>
              <a:lnSpc>
                <a:spcPct val="80000"/>
              </a:lnSpc>
            </a:pPr>
            <a:r>
              <a:rPr lang="en-US" altLang="en-US" sz="1500" i="1" smtClean="0"/>
              <a:t>Can suggest customers talk to their healthcare provider for diagnosis or treatment options for ANY healthcare concerns. </a:t>
            </a:r>
            <a:endParaRPr lang="en-US" altLang="en-US" sz="1500" smtClean="0"/>
          </a:p>
          <a:p>
            <a:pPr>
              <a:lnSpc>
                <a:spcPct val="80000"/>
              </a:lnSpc>
            </a:pPr>
            <a:r>
              <a:rPr lang="en-US" altLang="en-US" sz="1500" i="1" smtClean="0"/>
              <a:t>Can share positive personal testimonials that are consistent with approved claims</a:t>
            </a:r>
            <a:endParaRPr lang="en-US" altLang="en-US" sz="1500" smtClean="0"/>
          </a:p>
          <a:p>
            <a:pPr>
              <a:lnSpc>
                <a:spcPct val="80000"/>
              </a:lnSpc>
              <a:buFontTx/>
              <a:buNone/>
            </a:pPr>
            <a:r>
              <a:rPr lang="en-US" altLang="en-US" sz="1500" i="1" smtClean="0"/>
              <a:t>		“I feel more energetic”</a:t>
            </a:r>
            <a:endParaRPr lang="en-US" altLang="en-US" sz="1500" smtClean="0"/>
          </a:p>
          <a:p>
            <a:pPr>
              <a:lnSpc>
                <a:spcPct val="80000"/>
              </a:lnSpc>
              <a:buFontTx/>
              <a:buNone/>
            </a:pPr>
            <a:r>
              <a:rPr lang="en-US" altLang="en-US" sz="1500" i="1" smtClean="0"/>
              <a:t>	  	“I feel that I have greater mental clarity, sharper focus”</a:t>
            </a:r>
            <a:endParaRPr lang="en-US" altLang="en-US" sz="1500" smtClean="0"/>
          </a:p>
          <a:p>
            <a:pPr>
              <a:lnSpc>
                <a:spcPct val="80000"/>
              </a:lnSpc>
              <a:buFontTx/>
              <a:buNone/>
            </a:pPr>
            <a:r>
              <a:rPr lang="en-US" altLang="en-US" sz="1500" b="1" i="1" smtClean="0"/>
              <a:t>CAN’T SAY:</a:t>
            </a:r>
            <a:endParaRPr lang="en-US" altLang="en-US" sz="1500" smtClean="0"/>
          </a:p>
          <a:p>
            <a:pPr>
              <a:lnSpc>
                <a:spcPct val="80000"/>
              </a:lnSpc>
            </a:pPr>
            <a:r>
              <a:rPr lang="en-US" altLang="en-US" sz="1500" i="1" smtClean="0"/>
              <a:t>Cannot claim to treat, cure or prevent any disease (or that the product cured your own ailment)</a:t>
            </a:r>
            <a:endParaRPr lang="en-US" altLang="en-US" sz="1500" smtClean="0"/>
          </a:p>
          <a:p>
            <a:pPr>
              <a:lnSpc>
                <a:spcPct val="80000"/>
              </a:lnSpc>
            </a:pPr>
            <a:r>
              <a:rPr lang="en-US" altLang="en-US" sz="1500" i="1" smtClean="0"/>
              <a:t>Cannot instruct customers to stop taking an Rx drug without talking to their health care provider</a:t>
            </a:r>
            <a:endParaRPr lang="en-US" altLang="en-US" sz="1500" smtClean="0"/>
          </a:p>
          <a:p>
            <a:pPr>
              <a:lnSpc>
                <a:spcPct val="80000"/>
              </a:lnSpc>
            </a:pPr>
            <a:r>
              <a:rPr lang="en-US" altLang="en-US" sz="1500" i="1" smtClean="0"/>
              <a:t>Cannot offer advice about drug-supplement interactions</a:t>
            </a:r>
            <a:endParaRPr lang="en-US" altLang="en-US" sz="1500" smtClean="0"/>
          </a:p>
          <a:p>
            <a:pPr>
              <a:lnSpc>
                <a:spcPct val="80000"/>
              </a:lnSpc>
            </a:pPr>
            <a:r>
              <a:rPr lang="en-US" altLang="en-US" sz="1500" i="1" smtClean="0"/>
              <a:t>Do not practice medicine, nursing or dietetics without a license – Don’t diagnose</a:t>
            </a:r>
            <a:endParaRPr lang="en-US" altLang="en-US" sz="1500" smtClean="0"/>
          </a:p>
          <a:p>
            <a:pPr>
              <a:lnSpc>
                <a:spcPct val="80000"/>
              </a:lnSpc>
            </a:pPr>
            <a:r>
              <a:rPr lang="en-US" altLang="en-US" sz="1500" i="1" smtClean="0"/>
              <a:t>Do not use testimonials unless they are typical of what every consumer can expect </a:t>
            </a:r>
            <a:endParaRPr lang="en-US" altLang="en-US" sz="1500" smtClean="0"/>
          </a:p>
          <a:p>
            <a:pPr>
              <a:lnSpc>
                <a:spcPct val="80000"/>
              </a:lnSpc>
            </a:pPr>
            <a:endParaRPr lang="en-US" altLang="en-US" sz="150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tLang="en-US" smtClean="0"/>
          </a:p>
        </p:txBody>
      </p:sp>
      <p:pic>
        <p:nvPicPr>
          <p:cNvPr id="21507" name="Picture 14" descr="Cover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725"/>
            <a:ext cx="8229600" cy="1143000"/>
          </a:xfrm>
        </p:spPr>
        <p:txBody>
          <a:bodyPr>
            <a:normAutofit/>
          </a:bodyPr>
          <a:lstStyle/>
          <a:p>
            <a:pPr eaLnBrk="1" hangingPunct="1">
              <a:defRPr/>
            </a:pPr>
            <a:r>
              <a:rPr lang="en-US" sz="3600" b="1" dirty="0" smtClean="0">
                <a:solidFill>
                  <a:schemeClr val="bg2">
                    <a:lumMod val="75000"/>
                  </a:schemeClr>
                </a:solidFill>
              </a:rPr>
              <a:t>Vitality Declines With Age</a:t>
            </a:r>
            <a:endParaRPr lang="en-US" sz="3600" b="1" dirty="0">
              <a:solidFill>
                <a:schemeClr val="bg2">
                  <a:lumMod val="75000"/>
                </a:schemeClr>
              </a:solidFill>
            </a:endParaRPr>
          </a:p>
        </p:txBody>
      </p:sp>
      <p:sp>
        <p:nvSpPr>
          <p:cNvPr id="5" name="Content Placeholder 4"/>
          <p:cNvSpPr>
            <a:spLocks noGrp="1"/>
          </p:cNvSpPr>
          <p:nvPr>
            <p:ph sz="half" idx="1"/>
          </p:nvPr>
        </p:nvSpPr>
        <p:spPr>
          <a:xfrm>
            <a:off x="87313" y="2301875"/>
            <a:ext cx="3646487" cy="3294063"/>
          </a:xfrm>
        </p:spPr>
        <p:txBody>
          <a:bodyPr>
            <a:noAutofit/>
          </a:bodyPr>
          <a:lstStyle/>
          <a:p>
            <a:pPr indent="0" eaLnBrk="1" hangingPunct="1">
              <a:buFontTx/>
              <a:buNone/>
              <a:defRPr/>
            </a:pPr>
            <a:r>
              <a:rPr lang="en-US" sz="2600" dirty="0" smtClean="0">
                <a:solidFill>
                  <a:schemeClr val="tx1">
                    <a:lumMod val="65000"/>
                    <a:lumOff val="35000"/>
                  </a:schemeClr>
                </a:solidFill>
                <a:latin typeface="+mj-lt"/>
              </a:rPr>
              <a:t>As we age, our bodies’ ability to effectively generate and utilize energy declines, which may rob us of youthful vitality.</a:t>
            </a:r>
          </a:p>
        </p:txBody>
      </p:sp>
      <p:pic>
        <p:nvPicPr>
          <p:cNvPr id="410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3688" y="2319338"/>
            <a:ext cx="48101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VITALITY GRAPH 2crop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4583113"/>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VITALITY GRAPH 2crop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6025" y="2471738"/>
            <a:ext cx="7508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Rectangle 3"/>
          <p:cNvSpPr>
            <a:spLocks noGrp="1" noChangeArrowheads="1"/>
          </p:cNvSpPr>
          <p:nvPr>
            <p:ph type="body" idx="4294967295"/>
          </p:nvPr>
        </p:nvSpPr>
        <p:spPr>
          <a:xfrm>
            <a:off x="1089025" y="1646238"/>
            <a:ext cx="7194550" cy="3525837"/>
          </a:xfrm>
        </p:spPr>
        <p:txBody>
          <a:bodyPr>
            <a:noAutofit/>
          </a:bodyPr>
          <a:lstStyle/>
          <a:p>
            <a:pPr marL="0" indent="0" algn="ctr" eaLnBrk="1" hangingPunct="1">
              <a:buFontTx/>
              <a:buNone/>
            </a:pPr>
            <a:r>
              <a:rPr lang="en-US" altLang="en-US" sz="6600" smtClean="0">
                <a:solidFill>
                  <a:srgbClr val="606060"/>
                </a:solidFill>
              </a:rPr>
              <a:t>What would you do with more </a:t>
            </a:r>
            <a:r>
              <a:rPr lang="en-US" altLang="en-US" sz="6600" smtClean="0">
                <a:solidFill>
                  <a:srgbClr val="94A545"/>
                </a:solidFill>
              </a:rPr>
              <a:t>VITALITY?</a:t>
            </a:r>
            <a:endParaRPr lang="en-US" altLang="en-US" sz="6600" smtClean="0">
              <a:solidFill>
                <a:srgbClr val="94A545"/>
              </a:solidFill>
              <a:cs typeface="Arial" pitchFamily="34" charset="0"/>
            </a:endParaRPr>
          </a:p>
        </p:txBody>
      </p:sp>
      <p:sp>
        <p:nvSpPr>
          <p:cNvPr id="5123" name="AutoShape 2" descr="http://crd/webnative/getimage?-eweb+-id+628255+/Volumes/CRDBackup/Assets/ageLOC/ageLOC%20Images/Beauty/RM09402372.ti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5475"/>
            <a:ext cx="9144000" cy="584200"/>
          </a:xfrm>
          <a:prstGeom prst="rect">
            <a:avLst/>
          </a:prstGeom>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200" b="1">
                <a:solidFill>
                  <a:srgbClr val="606060"/>
                </a:solidFill>
              </a:rPr>
              <a:t>What would you do with more Vitality?</a:t>
            </a:r>
            <a:endParaRPr lang="en-US" altLang="en-US" sz="3200">
              <a:solidFill>
                <a:srgbClr val="606060"/>
              </a:solidFill>
            </a:endParaRPr>
          </a:p>
        </p:txBody>
      </p:sp>
      <p:pic>
        <p:nvPicPr>
          <p:cNvPr id="5122" name="Picture 2" descr="C:\Documents and Settings\andavis\Desktop\Man Rubbing Ey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988" y="2427288"/>
            <a:ext cx="429736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andavis\Desktop\Father &amp; Kids Basketb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774825"/>
            <a:ext cx="2746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5475"/>
            <a:ext cx="9144000" cy="584200"/>
          </a:xfrm>
          <a:prstGeom prst="rect">
            <a:avLst/>
          </a:prstGeom>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200" b="1">
                <a:solidFill>
                  <a:srgbClr val="606060"/>
                </a:solidFill>
              </a:rPr>
              <a:t>What would you do with more Vitality?</a:t>
            </a:r>
            <a:endParaRPr lang="en-US" altLang="en-US" sz="3200">
              <a:solidFill>
                <a:srgbClr val="606060"/>
              </a:solidFill>
            </a:endParaRPr>
          </a:p>
        </p:txBody>
      </p:sp>
      <p:pic>
        <p:nvPicPr>
          <p:cNvPr id="1026" name="Picture 2" descr="C:\Documents and Settings\andavis\Desktop\Man with Ide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4100" y="1246188"/>
            <a:ext cx="3289300"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Documents and Settings\andavis\Desktop\Man Stress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8400" y="1828800"/>
            <a:ext cx="2897188"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5475"/>
            <a:ext cx="9144000" cy="584200"/>
          </a:xfrm>
          <a:prstGeom prst="rect">
            <a:avLst/>
          </a:prstGeom>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200" b="1">
                <a:solidFill>
                  <a:srgbClr val="606060"/>
                </a:solidFill>
              </a:rPr>
              <a:t>What would you do with more Vitality?</a:t>
            </a:r>
            <a:endParaRPr lang="en-US" altLang="en-US" sz="3200">
              <a:solidFill>
                <a:srgbClr val="606060"/>
              </a:solidFill>
            </a:endParaRPr>
          </a:p>
        </p:txBody>
      </p:sp>
      <p:pic>
        <p:nvPicPr>
          <p:cNvPr id="4098" name="Picture 2" descr="C:\Documents and Settings\andavis\Desktop\Lady Yawn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5475" y="1708150"/>
            <a:ext cx="3173413"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244975" y="2166938"/>
            <a:ext cx="4410075" cy="2932112"/>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5475"/>
            <a:ext cx="9144000" cy="584200"/>
          </a:xfrm>
          <a:prstGeom prst="rect">
            <a:avLst/>
          </a:prstGeom>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200" b="1">
                <a:solidFill>
                  <a:srgbClr val="606060"/>
                </a:solidFill>
              </a:rPr>
              <a:t>What would you do with more Vitality?</a:t>
            </a:r>
            <a:endParaRPr lang="en-US" altLang="en-US" sz="3200">
              <a:solidFill>
                <a:srgbClr val="606060"/>
              </a:solidFill>
            </a:endParaRPr>
          </a:p>
        </p:txBody>
      </p:sp>
      <p:pic>
        <p:nvPicPr>
          <p:cNvPr id="2" name="Picture 2" descr="C:\Documents and Settings\andavis\Desktop\Tired Lad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963" y="1839913"/>
            <a:ext cx="4592637"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Documents and Settings\andavis\Desktop\Tired M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1824038"/>
            <a:ext cx="3011488"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andavis\Desktop\Hiking Famil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1414463"/>
            <a:ext cx="7137400"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6443663"/>
            <a:ext cx="7497763" cy="277812"/>
          </a:xfrm>
          <a:prstGeom prst="rect">
            <a:avLst/>
          </a:prstGeom>
          <a:noFill/>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solidFill>
                  <a:srgbClr val="595959"/>
                </a:solidFill>
              </a:rPr>
              <a:t>Datamonitor: Global Consumer Fatigue Report. April 2009</a:t>
            </a:r>
            <a:endParaRPr lang="en-US" altLang="en-US" sz="1200"/>
          </a:p>
        </p:txBody>
      </p:sp>
      <p:sp>
        <p:nvSpPr>
          <p:cNvPr id="7" name="Content Placeholder 17"/>
          <p:cNvSpPr>
            <a:spLocks noGrp="1"/>
          </p:cNvSpPr>
          <p:nvPr>
            <p:ph idx="1"/>
          </p:nvPr>
        </p:nvSpPr>
        <p:spPr>
          <a:xfrm>
            <a:off x="3703638" y="1778000"/>
            <a:ext cx="5248275" cy="4419600"/>
          </a:xfrm>
        </p:spPr>
        <p:txBody>
          <a:bodyPr/>
          <a:lstStyle/>
          <a:p>
            <a:pPr eaLnBrk="1" hangingPunct="1">
              <a:defRPr/>
            </a:pPr>
            <a:r>
              <a:rPr lang="en-US" sz="2600" b="1" dirty="0" smtClean="0">
                <a:solidFill>
                  <a:schemeClr val="bg2">
                    <a:lumMod val="75000"/>
                  </a:schemeClr>
                </a:solidFill>
                <a:latin typeface="+mj-lt"/>
              </a:rPr>
              <a:t>85% </a:t>
            </a:r>
            <a:r>
              <a:rPr lang="en-US" sz="2600" dirty="0" smtClean="0">
                <a:solidFill>
                  <a:schemeClr val="bg2">
                    <a:lumMod val="75000"/>
                  </a:schemeClr>
                </a:solidFill>
                <a:latin typeface="+mj-lt"/>
              </a:rPr>
              <a:t>of consumers are concerned about their energy and stamina levels</a:t>
            </a:r>
          </a:p>
          <a:p>
            <a:pPr eaLnBrk="1" hangingPunct="1">
              <a:defRPr/>
            </a:pPr>
            <a:r>
              <a:rPr lang="en-US" sz="2600" b="1" dirty="0" smtClean="0">
                <a:solidFill>
                  <a:schemeClr val="bg2">
                    <a:lumMod val="75000"/>
                  </a:schemeClr>
                </a:solidFill>
                <a:latin typeface="+mj-lt"/>
              </a:rPr>
              <a:t>40%</a:t>
            </a:r>
            <a:r>
              <a:rPr lang="en-US" sz="2600" dirty="0" smtClean="0">
                <a:solidFill>
                  <a:schemeClr val="bg2">
                    <a:lumMod val="75000"/>
                  </a:schemeClr>
                </a:solidFill>
                <a:latin typeface="+mj-lt"/>
              </a:rPr>
              <a:t> decline in ability to concentrate, from age 30 to 60</a:t>
            </a:r>
          </a:p>
          <a:p>
            <a:pPr eaLnBrk="1" hangingPunct="1">
              <a:defRPr/>
            </a:pPr>
            <a:r>
              <a:rPr lang="en-US" sz="2600" dirty="0" smtClean="0">
                <a:solidFill>
                  <a:schemeClr val="bg2">
                    <a:lumMod val="75000"/>
                  </a:schemeClr>
                </a:solidFill>
                <a:latin typeface="+mj-lt"/>
              </a:rPr>
              <a:t>As we age, sexual desire declines ~</a:t>
            </a:r>
            <a:r>
              <a:rPr lang="en-US" sz="2600" b="1" dirty="0" smtClean="0">
                <a:solidFill>
                  <a:schemeClr val="bg2">
                    <a:lumMod val="75000"/>
                  </a:schemeClr>
                </a:solidFill>
                <a:latin typeface="+mj-lt"/>
              </a:rPr>
              <a:t>66%</a:t>
            </a:r>
            <a:r>
              <a:rPr lang="en-US" sz="2600" dirty="0" smtClean="0">
                <a:solidFill>
                  <a:schemeClr val="bg2">
                    <a:lumMod val="75000"/>
                  </a:schemeClr>
                </a:solidFill>
                <a:latin typeface="+mj-lt"/>
              </a:rPr>
              <a:t> in women and  ~</a:t>
            </a:r>
            <a:r>
              <a:rPr lang="en-US" sz="2600" b="1" dirty="0" smtClean="0">
                <a:solidFill>
                  <a:schemeClr val="bg2">
                    <a:lumMod val="75000"/>
                  </a:schemeClr>
                </a:solidFill>
                <a:latin typeface="+mj-lt"/>
              </a:rPr>
              <a:t>37% </a:t>
            </a:r>
            <a:r>
              <a:rPr lang="en-US" sz="2600" dirty="0" smtClean="0">
                <a:solidFill>
                  <a:schemeClr val="bg2">
                    <a:lumMod val="75000"/>
                  </a:schemeClr>
                </a:solidFill>
                <a:latin typeface="+mj-lt"/>
              </a:rPr>
              <a:t>in men</a:t>
            </a:r>
          </a:p>
        </p:txBody>
      </p:sp>
      <p:sp>
        <p:nvSpPr>
          <p:cNvPr id="8" name="Title 7"/>
          <p:cNvSpPr>
            <a:spLocks noGrp="1"/>
          </p:cNvSpPr>
          <p:nvPr>
            <p:ph type="title"/>
          </p:nvPr>
        </p:nvSpPr>
        <p:spPr/>
        <p:txBody>
          <a:bodyPr/>
          <a:lstStyle/>
          <a:p>
            <a:pPr eaLnBrk="1" hangingPunct="1">
              <a:defRPr/>
            </a:pPr>
            <a:r>
              <a:rPr lang="en-US" sz="3600" b="1" dirty="0" smtClean="0">
                <a:solidFill>
                  <a:schemeClr val="bg2">
                    <a:lumMod val="75000"/>
                  </a:schemeClr>
                </a:solidFill>
              </a:rPr>
              <a:t>A Global Consumer Need</a:t>
            </a:r>
            <a:endParaRPr lang="en-US" sz="3600" b="1" dirty="0">
              <a:solidFill>
                <a:schemeClr val="bg2">
                  <a:lumMod val="75000"/>
                </a:schemeClr>
              </a:solidFill>
            </a:endParaRPr>
          </a:p>
        </p:txBody>
      </p:sp>
      <p:pic>
        <p:nvPicPr>
          <p:cNvPr id="9" name="Picture 8" descr="RM10103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345" y="1610116"/>
            <a:ext cx="2673528" cy="40102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Rectangle 3"/>
          <p:cNvSpPr>
            <a:spLocks noGrp="1" noChangeArrowheads="1"/>
          </p:cNvSpPr>
          <p:nvPr>
            <p:ph type="body" idx="4294967295"/>
          </p:nvPr>
        </p:nvSpPr>
        <p:spPr>
          <a:xfrm>
            <a:off x="3925888" y="1820863"/>
            <a:ext cx="4727575" cy="3525837"/>
          </a:xfrm>
        </p:spPr>
        <p:txBody>
          <a:bodyPr>
            <a:noAutofit/>
          </a:bodyPr>
          <a:lstStyle/>
          <a:p>
            <a:pPr marL="0" indent="0" eaLnBrk="1" hangingPunct="1">
              <a:buFontTx/>
              <a:buNone/>
            </a:pPr>
            <a:r>
              <a:rPr lang="en-US" altLang="en-US" sz="2400" smtClean="0"/>
              <a:t>Scientific innovation has established Nu Skin as a global leader in the nutritional and personal care industries. Our proprietary processes enable us to set new industry standards in anti-aging, with real solutions that exhibit demonstrable results. </a:t>
            </a:r>
            <a:endParaRPr lang="en-US" altLang="en-US" sz="2400" smtClean="0">
              <a:solidFill>
                <a:srgbClr val="008AB0"/>
              </a:solidFill>
              <a:cs typeface="Arial" pitchFamily="34" charset="0"/>
            </a:endParaRPr>
          </a:p>
        </p:txBody>
      </p:sp>
      <p:pic>
        <p:nvPicPr>
          <p:cNvPr id="11267" name="Picture 5" descr="9623899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7100" y="1863725"/>
            <a:ext cx="280511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25475"/>
            <a:ext cx="9144000" cy="584200"/>
          </a:xfrm>
          <a:prstGeom prst="rect">
            <a:avLst/>
          </a:prstGeom>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3200" b="1">
                <a:solidFill>
                  <a:srgbClr val="606060"/>
                </a:solidFill>
              </a:rPr>
              <a:t>Nu Skin is the Premier Anti-Aging Company</a:t>
            </a:r>
            <a:endParaRPr lang="en-US" altLang="en-US" sz="3200">
              <a:solidFill>
                <a:srgbClr val="606060"/>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ewBrandpptTmp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28242</TotalTime>
  <Words>703</Words>
  <Application>Microsoft Office PowerPoint</Application>
  <PresentationFormat>On-screen Show (4:3)</PresentationFormat>
  <Paragraphs>82</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ＭＳ Ｐゴシック</vt:lpstr>
      <vt:lpstr>Calibri</vt:lpstr>
      <vt:lpstr>ヒラギノ角ゴ Pro W3</vt:lpstr>
      <vt:lpstr>NewBrandpptTmp4</vt:lpstr>
      <vt:lpstr>PowerPoint Presentation</vt:lpstr>
      <vt:lpstr>Vitality Declines With Age</vt:lpstr>
      <vt:lpstr>PowerPoint Presentation</vt:lpstr>
      <vt:lpstr>PowerPoint Presentation</vt:lpstr>
      <vt:lpstr>PowerPoint Presentation</vt:lpstr>
      <vt:lpstr>PowerPoint Presentation</vt:lpstr>
      <vt:lpstr>PowerPoint Presentation</vt:lpstr>
      <vt:lpstr>A Global Consumer Need</vt:lpstr>
      <vt:lpstr>PowerPoint Presentation</vt:lpstr>
      <vt:lpstr>Target the Sources of Aging</vt:lpstr>
      <vt:lpstr>What If…?</vt:lpstr>
      <vt:lpstr>Age Related Vitality Loss</vt:lpstr>
      <vt:lpstr>ageLOC Vitality</vt:lpstr>
      <vt:lpstr>Restore Youthful Vitality</vt:lpstr>
      <vt:lpstr>PowerPoint Presentation</vt:lpstr>
      <vt:lpstr> Testimonial</vt:lpstr>
      <vt:lpstr>Stop wondering what you would do with more vitality.</vt:lpstr>
      <vt:lpstr>Claims Reminder for Distributors</vt:lpstr>
      <vt:lpstr>PowerPoint Presentation</vt:lpstr>
    </vt:vector>
  </TitlesOfParts>
  <Company>Nuskin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ageLOC Vitality Presentation 1</dc:title>
  <cp:lastModifiedBy>Andrew Adair</cp:lastModifiedBy>
  <cp:revision>1135</cp:revision>
  <cp:lastPrinted>2010-07-01T16:49:53Z</cp:lastPrinted>
  <dcterms:created xsi:type="dcterms:W3CDTF">2010-07-01T21:14:15Z</dcterms:created>
  <dcterms:modified xsi:type="dcterms:W3CDTF">2015-06-22T20:08:39Z</dcterms:modified>
</cp:coreProperties>
</file>