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77" r:id="rId2"/>
    <p:sldMasterId id="2147483692" r:id="rId3"/>
  </p:sldMasterIdLst>
  <p:notesMasterIdLst>
    <p:notesMasterId r:id="rId41"/>
  </p:notesMasterIdLst>
  <p:handoutMasterIdLst>
    <p:handoutMasterId r:id="rId42"/>
  </p:handoutMasterIdLst>
  <p:sldIdLst>
    <p:sldId id="322" r:id="rId4"/>
    <p:sldId id="339" r:id="rId5"/>
    <p:sldId id="340" r:id="rId6"/>
    <p:sldId id="344" r:id="rId7"/>
    <p:sldId id="341" r:id="rId8"/>
    <p:sldId id="374" r:id="rId9"/>
    <p:sldId id="337" r:id="rId10"/>
    <p:sldId id="325" r:id="rId11"/>
    <p:sldId id="326" r:id="rId12"/>
    <p:sldId id="327" r:id="rId13"/>
    <p:sldId id="328" r:id="rId14"/>
    <p:sldId id="329" r:id="rId15"/>
    <p:sldId id="359" r:id="rId16"/>
    <p:sldId id="357" r:id="rId17"/>
    <p:sldId id="312" r:id="rId18"/>
    <p:sldId id="360" r:id="rId19"/>
    <p:sldId id="382" r:id="rId20"/>
    <p:sldId id="334" r:id="rId21"/>
    <p:sldId id="376" r:id="rId22"/>
    <p:sldId id="331" r:id="rId23"/>
    <p:sldId id="347" r:id="rId24"/>
    <p:sldId id="332" r:id="rId25"/>
    <p:sldId id="330" r:id="rId26"/>
    <p:sldId id="346" r:id="rId27"/>
    <p:sldId id="349" r:id="rId28"/>
    <p:sldId id="362" r:id="rId29"/>
    <p:sldId id="363" r:id="rId30"/>
    <p:sldId id="350" r:id="rId31"/>
    <p:sldId id="367" r:id="rId32"/>
    <p:sldId id="351" r:id="rId33"/>
    <p:sldId id="352" r:id="rId34"/>
    <p:sldId id="353" r:id="rId35"/>
    <p:sldId id="354" r:id="rId36"/>
    <p:sldId id="355" r:id="rId37"/>
    <p:sldId id="356" r:id="rId38"/>
    <p:sldId id="385" r:id="rId39"/>
    <p:sldId id="365" r:id="rId40"/>
  </p:sldIdLst>
  <p:sldSz cx="9144000" cy="5143500" type="screen16x9"/>
  <p:notesSz cx="7010400" cy="9223375"/>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a" initials="D" lastIdx="5" clrIdx="0"/>
  <p:cmAuthor id="1" name="k.c. holley" initials="KC" lastIdx="6"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CC"/>
    <a:srgbClr val="3BB0C9"/>
    <a:srgbClr val="007EB1"/>
    <a:srgbClr val="0082BC"/>
    <a:srgbClr val="FF00FF"/>
    <a:srgbClr val="646569"/>
    <a:srgbClr val="77777A"/>
    <a:srgbClr val="ADD9C9"/>
    <a:srgbClr val="96BDDC"/>
    <a:srgbClr val="00C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94" autoAdjust="0"/>
    <p:restoredTop sz="91532" autoAdjust="0"/>
  </p:normalViewPr>
  <p:slideViewPr>
    <p:cSldViewPr snapToGrid="0" snapToObjects="1">
      <p:cViewPr varScale="1">
        <p:scale>
          <a:sx n="83" d="100"/>
          <a:sy n="83" d="100"/>
        </p:scale>
        <p:origin x="870" y="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1963"/>
          </a:xfrm>
          <a:prstGeom prst="rect">
            <a:avLst/>
          </a:prstGeom>
        </p:spPr>
        <p:txBody>
          <a:bodyPr vert="horz" lIns="91440" tIns="45720" rIns="91440" bIns="45720" rtlCol="0"/>
          <a:lstStyle>
            <a:lvl1pPr algn="r">
              <a:defRPr sz="1200"/>
            </a:lvl1pPr>
          </a:lstStyle>
          <a:p>
            <a:fld id="{F5063E54-3693-674C-9B83-A92C42DCBACA}" type="datetimeFigureOut">
              <a:rPr lang="en-US" smtClean="0"/>
              <a:t>9/27/2016</a:t>
            </a:fld>
            <a:endParaRPr lang="en-US" dirty="0"/>
          </a:p>
        </p:txBody>
      </p:sp>
      <p:sp>
        <p:nvSpPr>
          <p:cNvPr id="4" name="Footer Placeholder 3"/>
          <p:cNvSpPr>
            <a:spLocks noGrp="1"/>
          </p:cNvSpPr>
          <p:nvPr>
            <p:ph type="ftr" sz="quarter" idx="2"/>
          </p:nvPr>
        </p:nvSpPr>
        <p:spPr>
          <a:xfrm>
            <a:off x="0" y="8759825"/>
            <a:ext cx="3038475" cy="46196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759825"/>
            <a:ext cx="3038475" cy="461963"/>
          </a:xfrm>
          <a:prstGeom prst="rect">
            <a:avLst/>
          </a:prstGeom>
        </p:spPr>
        <p:txBody>
          <a:bodyPr vert="horz" lIns="91440" tIns="45720" rIns="91440" bIns="45720" rtlCol="0" anchor="b"/>
          <a:lstStyle>
            <a:lvl1pPr algn="r">
              <a:defRPr sz="1200"/>
            </a:lvl1pPr>
          </a:lstStyle>
          <a:p>
            <a:fld id="{CEE800E6-57F7-4846-81AF-35C0C5651A33}" type="slidenum">
              <a:rPr lang="en-US" smtClean="0"/>
              <a:t>‹#›</a:t>
            </a:fld>
            <a:endParaRPr lang="en-US" dirty="0"/>
          </a:p>
        </p:txBody>
      </p:sp>
    </p:spTree>
    <p:extLst>
      <p:ext uri="{BB962C8B-B14F-4D97-AF65-F5344CB8AC3E}">
        <p14:creationId xmlns:p14="http://schemas.microsoft.com/office/powerpoint/2010/main" val="37671026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431800" y="692150"/>
            <a:ext cx="6146800" cy="3459163"/>
          </a:xfrm>
          <a:prstGeom prst="rect">
            <a:avLst/>
          </a:prstGeom>
        </p:spPr>
        <p:txBody>
          <a:bodyPr lIns="92757" tIns="46378" rIns="92757" bIns="46378"/>
          <a:lstStyle/>
          <a:p>
            <a:pPr lvl="0"/>
            <a:endParaRPr/>
          </a:p>
        </p:txBody>
      </p:sp>
      <p:sp>
        <p:nvSpPr>
          <p:cNvPr id="18" name="Shape 18"/>
          <p:cNvSpPr>
            <a:spLocks noGrp="1"/>
          </p:cNvSpPr>
          <p:nvPr>
            <p:ph type="body" sz="quarter" idx="1"/>
          </p:nvPr>
        </p:nvSpPr>
        <p:spPr>
          <a:xfrm>
            <a:off x="934720" y="4381103"/>
            <a:ext cx="5140960" cy="4150519"/>
          </a:xfrm>
          <a:prstGeom prst="rect">
            <a:avLst/>
          </a:prstGeom>
        </p:spPr>
        <p:txBody>
          <a:bodyPr lIns="92757" tIns="46378" rIns="92757" bIns="46378"/>
          <a:lstStyle/>
          <a:p>
            <a:pPr lvl="0"/>
            <a:endParaRPr/>
          </a:p>
        </p:txBody>
      </p:sp>
    </p:spTree>
    <p:extLst>
      <p:ext uri="{BB962C8B-B14F-4D97-AF65-F5344CB8AC3E}">
        <p14:creationId xmlns:p14="http://schemas.microsoft.com/office/powerpoint/2010/main" val="2820528855"/>
      </p:ext>
    </p:extLst>
  </p:cSld>
  <p:clrMap bg1="lt1" tx1="dk1" bg2="lt2" tx2="dk2" accent1="accent1" accent2="accent2" accent3="accent3" accent4="accent4" accent5="accent5" accent6="accent6" hlink="hlink" folHlink="folHlink"/>
  <p:hf hdr="0" ftr="0" dt="0"/>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dirty="0"/>
              <a:t>Let’s talk about</a:t>
            </a:r>
            <a:r>
              <a:rPr lang="en-US" sz="2400" baseline="0" dirty="0"/>
              <a:t> me. Not ME, but ageLOC Me. Because it’s so personal and individual that it’s really about you, and me, and all of us. </a:t>
            </a:r>
            <a:endParaRPr lang="en-US" sz="2400" dirty="0"/>
          </a:p>
          <a:p>
            <a:pPr marL="0" marR="0" indent="0" defTabSz="457200" eaLnBrk="1" fontAlgn="auto" latinLnBrk="0" hangingPunct="1">
              <a:lnSpc>
                <a:spcPct val="117999"/>
              </a:lnSpc>
              <a:spcBef>
                <a:spcPts val="0"/>
              </a:spcBef>
              <a:spcAft>
                <a:spcPts val="0"/>
              </a:spcAft>
              <a:buClrTx/>
              <a:buSzTx/>
              <a:buFontTx/>
              <a:buNone/>
              <a:tabLst/>
              <a:defRPr/>
            </a:pPr>
            <a:endParaRPr lang="en-US" sz="2400" b="0" i="0" dirty="0"/>
          </a:p>
        </p:txBody>
      </p:sp>
    </p:spTree>
    <p:extLst>
      <p:ext uri="{BB962C8B-B14F-4D97-AF65-F5344CB8AC3E}">
        <p14:creationId xmlns:p14="http://schemas.microsoft.com/office/powerpoint/2010/main" val="1050312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lnSpcReduction="10000"/>
          </a:bodyPr>
          <a:lstStyle/>
          <a:p>
            <a:pPr marL="0" marR="0" indent="0" defTabSz="457200" eaLnBrk="1" fontAlgn="auto" latinLnBrk="0" hangingPunct="1">
              <a:lnSpc>
                <a:spcPct val="117999"/>
              </a:lnSpc>
              <a:spcBef>
                <a:spcPts val="0"/>
              </a:spcBef>
              <a:spcAft>
                <a:spcPts val="0"/>
              </a:spcAft>
              <a:buClrTx/>
              <a:buSzTx/>
              <a:buFontTx/>
              <a:buNone/>
              <a:tabLst/>
              <a:defRPr/>
            </a:pPr>
            <a:r>
              <a:rPr lang="en-US" sz="2000" b="0" i="0" dirty="0"/>
              <a:t>Designed</a:t>
            </a:r>
            <a:r>
              <a:rPr lang="en-US" sz="2000" b="0" i="0" baseline="0" dirty="0"/>
              <a:t> with customization in mind, we have separated the “treatment” products into three separate serums. This novel approach allows for three targeted serums with ingredients focused on particular skin concerns that combine prior to use. So not only does it allow for customization, but it enables a larger array of key ingredients at potentially higher concentrations than what we could easily formulate into a single product. This results in a better product for you. </a:t>
            </a:r>
            <a:endParaRPr lang="en-US" sz="2000" b="0" i="0" dirty="0"/>
          </a:p>
          <a:p>
            <a:endParaRPr lang="en-US" dirty="0"/>
          </a:p>
        </p:txBody>
      </p:sp>
    </p:spTree>
    <p:extLst>
      <p:ext uri="{BB962C8B-B14F-4D97-AF65-F5344CB8AC3E}">
        <p14:creationId xmlns:p14="http://schemas.microsoft.com/office/powerpoint/2010/main" val="825490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92500" lnSpcReduction="20000"/>
          </a:bodyPr>
          <a:lstStyle/>
          <a:p>
            <a:pPr algn="l" defTabSz="463784" rtl="0">
              <a:lnSpc>
                <a:spcPct val="100000"/>
              </a:lnSpc>
              <a:defRPr/>
            </a:pPr>
            <a:r>
              <a:rPr lang="en-US" sz="2400" dirty="0"/>
              <a:t>Some people say it looks great,</a:t>
            </a:r>
            <a:r>
              <a:rPr lang="en-US" sz="2400" baseline="0" dirty="0"/>
              <a:t> and</a:t>
            </a:r>
            <a:r>
              <a:rPr lang="en-US" sz="2400" dirty="0"/>
              <a:t> it sounds great, but</a:t>
            </a:r>
            <a:r>
              <a:rPr lang="en-US" sz="2400" baseline="0" dirty="0"/>
              <a:t> what’s really happening inside the device? How can you deliver better ingredients in a more efficacious way than we historically have? The answer is our proprietary </a:t>
            </a:r>
            <a:r>
              <a:rPr lang="en-US" sz="2400" baseline="0" dirty="0" err="1"/>
              <a:t>microlayering</a:t>
            </a:r>
            <a:r>
              <a:rPr lang="en-US" sz="2400" baseline="0" dirty="0"/>
              <a:t> technology. </a:t>
            </a:r>
            <a:r>
              <a:rPr lang="en-US" sz="2400" dirty="0"/>
              <a:t>The ageLOC Me device weaves the customized serums together into 40 layers and delivers</a:t>
            </a:r>
            <a:r>
              <a:rPr lang="en-US" sz="2400" baseline="0" dirty="0"/>
              <a:t> them at the moment of use, </a:t>
            </a:r>
            <a:r>
              <a:rPr lang="en-US" sz="2400" dirty="0"/>
              <a:t>evenly distributing the key ingredients, optimizing the serum combination, and resulting in increased absorption of anti-aging formulations into the skin.</a:t>
            </a:r>
            <a:endParaRPr lang="en-US" sz="2400" dirty="0">
              <a:solidFill>
                <a:srgbClr val="FF0000"/>
              </a:solidFill>
            </a:endParaRPr>
          </a:p>
        </p:txBody>
      </p:sp>
    </p:spTree>
    <p:extLst>
      <p:ext uri="{BB962C8B-B14F-4D97-AF65-F5344CB8AC3E}">
        <p14:creationId xmlns:p14="http://schemas.microsoft.com/office/powerpoint/2010/main" val="1700115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2870" indent="-102870">
              <a:buFont typeface="Arial"/>
              <a:buChar char="•"/>
            </a:pPr>
            <a:r>
              <a:rPr lang="en-US" sz="2400" dirty="0">
                <a:solidFill>
                  <a:schemeClr val="tx1">
                    <a:lumMod val="50000"/>
                    <a:lumOff val="50000"/>
                  </a:schemeClr>
                </a:solidFill>
                <a:latin typeface="Arial"/>
              </a:rPr>
              <a:t>Provide hydration to strengthen and maintain the skin’s natural moisture barrier</a:t>
            </a:r>
          </a:p>
          <a:p>
            <a:pPr marL="102870" indent="-102870">
              <a:buFont typeface="Arial"/>
              <a:buChar char="•"/>
            </a:pPr>
            <a:r>
              <a:rPr lang="en-US" sz="2400" dirty="0">
                <a:solidFill>
                  <a:schemeClr val="tx1">
                    <a:lumMod val="50000"/>
                    <a:lumOff val="50000"/>
                  </a:schemeClr>
                </a:solidFill>
                <a:latin typeface="Arial"/>
              </a:rPr>
              <a:t>Day Moisturizer provides optional broad spectrum protection from UVA and UVB radiation with SPF 20/25</a:t>
            </a:r>
          </a:p>
          <a:p>
            <a:pPr marL="102870" indent="-102870">
              <a:buFont typeface="Arial"/>
              <a:buChar char="•"/>
            </a:pPr>
            <a:r>
              <a:rPr lang="en-US" sz="2400" dirty="0">
                <a:solidFill>
                  <a:schemeClr val="tx1">
                    <a:lumMod val="50000"/>
                    <a:lumOff val="50000"/>
                  </a:schemeClr>
                </a:solidFill>
                <a:latin typeface="Arial"/>
              </a:rPr>
              <a:t>Night Moisturizer calms, soothes, and rejuvenates skin during its natural nighttime recovery process</a:t>
            </a:r>
          </a:p>
          <a:p>
            <a:pPr marL="102870" indent="-102870">
              <a:buFont typeface="Arial" panose="020B0604020202020204" pitchFamily="34" charset="0"/>
              <a:buChar char="•"/>
            </a:pPr>
            <a:r>
              <a:rPr lang="en-US" sz="2400" dirty="0">
                <a:solidFill>
                  <a:schemeClr val="tx1">
                    <a:lumMod val="50000"/>
                    <a:lumOff val="50000"/>
                  </a:schemeClr>
                </a:solidFill>
                <a:latin typeface="Arial"/>
              </a:rPr>
              <a:t>Formula combinations are suitable for different skin types, including dry, normal, combination, and oily skin.</a:t>
            </a:r>
          </a:p>
          <a:p>
            <a:pPr marL="102870" indent="-102870">
              <a:buFont typeface="Arial" panose="020B0604020202020204" pitchFamily="34" charset="0"/>
              <a:buChar char="•"/>
            </a:pPr>
            <a:r>
              <a:rPr lang="en-US" sz="2400" dirty="0">
                <a:solidFill>
                  <a:schemeClr val="tx1">
                    <a:lumMod val="50000"/>
                    <a:lumOff val="50000"/>
                  </a:schemeClr>
                </a:solidFill>
                <a:latin typeface="Arial"/>
              </a:rPr>
              <a:t>Offer different options for texture and overall feel based on climate, skin type, and personal preference</a:t>
            </a:r>
          </a:p>
          <a:p>
            <a:pPr marL="102870" indent="-102870">
              <a:buFont typeface="Arial" panose="020B0604020202020204" pitchFamily="34" charset="0"/>
              <a:buChar char="•"/>
            </a:pPr>
            <a:r>
              <a:rPr lang="en-US" sz="2400" dirty="0">
                <a:solidFill>
                  <a:schemeClr val="tx1">
                    <a:lumMod val="50000"/>
                    <a:lumOff val="50000"/>
                  </a:schemeClr>
                </a:solidFill>
                <a:latin typeface="Arial"/>
              </a:rPr>
              <a:t>Customizable elements include fragrance/non-fragrance and SPF/non-SPF</a:t>
            </a:r>
          </a:p>
        </p:txBody>
      </p:sp>
    </p:spTree>
    <p:extLst>
      <p:ext uri="{BB962C8B-B14F-4D97-AF65-F5344CB8AC3E}">
        <p14:creationId xmlns:p14="http://schemas.microsoft.com/office/powerpoint/2010/main" val="152295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all the other Nu Skin products you know and love can fit easily into your ageLOC Me regimen. </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D4A3200F-BE82-7541-9916-BB675A61805E}" type="slidenum">
              <a:rPr lang="en-US" smtClean="0"/>
              <a:t>17</a:t>
            </a:fld>
            <a:endParaRPr lang="en-US"/>
          </a:p>
        </p:txBody>
      </p:sp>
    </p:spTree>
    <p:extLst>
      <p:ext uri="{BB962C8B-B14F-4D97-AF65-F5344CB8AC3E}">
        <p14:creationId xmlns:p14="http://schemas.microsoft.com/office/powerpoint/2010/main" val="1206067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92500"/>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baseline="0" dirty="0"/>
              <a:t>One of the main problems we find in skin care is that people aren’t always compliant. People have a hard time remembering to use their products the right way in order to get maximum benefits. But ageLOC Me reminds you to use your products daily and delivers them in a precise dose so you get the best results—the results you need and desire, every day. </a:t>
            </a:r>
            <a:endParaRPr lang="en-US" sz="2400" dirty="0"/>
          </a:p>
          <a:p>
            <a:pPr marL="0" marR="0" indent="0" defTabSz="457200" eaLnBrk="1" fontAlgn="auto" latinLnBrk="0" hangingPunct="1">
              <a:lnSpc>
                <a:spcPct val="117999"/>
              </a:lnSpc>
              <a:spcBef>
                <a:spcPts val="0"/>
              </a:spcBef>
              <a:spcAft>
                <a:spcPts val="0"/>
              </a:spcAft>
              <a:buClrTx/>
              <a:buSzTx/>
              <a:buFontTx/>
              <a:buNone/>
              <a:tabLst/>
              <a:defRPr/>
            </a:pPr>
            <a:endParaRPr lang="en-US" sz="2400" b="0" i="0" dirty="0"/>
          </a:p>
        </p:txBody>
      </p:sp>
    </p:spTree>
    <p:extLst>
      <p:ext uri="{BB962C8B-B14F-4D97-AF65-F5344CB8AC3E}">
        <p14:creationId xmlns:p14="http://schemas.microsoft.com/office/powerpoint/2010/main" val="1141530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even</a:t>
            </a:r>
            <a:r>
              <a:rPr lang="en-US" baseline="0" dirty="0"/>
              <a:t> Apple has figured out how to get their </a:t>
            </a:r>
            <a:r>
              <a:rPr lang="en-US" baseline="0" dirty="0" err="1"/>
              <a:t>iphone</a:t>
            </a:r>
            <a:r>
              <a:rPr lang="en-US" baseline="0" dirty="0"/>
              <a:t> to automatically do what you want without touching it. But with </a:t>
            </a:r>
            <a:r>
              <a:rPr lang="en-US" baseline="0" dirty="0" err="1"/>
              <a:t>ageLOC</a:t>
            </a:r>
            <a:r>
              <a:rPr lang="en-US" baseline="0" dirty="0"/>
              <a:t> Me you simply walk up to the device without touching a single button and you can receive your day regimen or night regimen automatically. I think by now you realize that it is hands-free, in fact with these new airless, custom-</a:t>
            </a:r>
            <a:r>
              <a:rPr lang="en-US" baseline="0" dirty="0" err="1"/>
              <a:t>valved</a:t>
            </a:r>
            <a:r>
              <a:rPr lang="en-US" baseline="0" dirty="0"/>
              <a:t> packages, the formulations never touch anything but your skin and the device never needs cleaning, the most </a:t>
            </a:r>
            <a:r>
              <a:rPr lang="en-US" baseline="0" dirty="0" err="1"/>
              <a:t>hygeniec</a:t>
            </a:r>
            <a:r>
              <a:rPr lang="en-US" baseline="0" dirty="0"/>
              <a:t> skin care experience possible. It’s also a learning device – it knows your habits and provides a gentle reminder if you forget your regimen. </a:t>
            </a:r>
            <a:r>
              <a:rPr lang="en-US" dirty="0"/>
              <a:t>Of course the device tracks the amount of product remaining</a:t>
            </a:r>
            <a:r>
              <a:rPr lang="en-US" baseline="0" dirty="0"/>
              <a:t> in each package and prompts you to reorder so you are never without your </a:t>
            </a:r>
            <a:r>
              <a:rPr lang="en-US" baseline="0" dirty="0" err="1"/>
              <a:t>ageLOC</a:t>
            </a:r>
            <a:r>
              <a:rPr lang="en-US" baseline="0" dirty="0"/>
              <a:t> products. It also features a built-in travel mode: simply tell </a:t>
            </a:r>
            <a:r>
              <a:rPr lang="en-US" baseline="0" dirty="0" err="1"/>
              <a:t>ageLOC</a:t>
            </a:r>
            <a:r>
              <a:rPr lang="en-US" baseline="0" dirty="0"/>
              <a:t> Me how many days and nights you will be travelling and it will dispense the exact doses of serum and moisturizers into compact travel containers included in your starter kit. Also a lock mode for transporting the device or to put it to battery conserving sleep if it is unused for 48 hours.</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6E6FC94-CC31-184D-BC7E-7CF70CBECD89}" type="slidenum">
              <a:rPr lang="en-US" smtClean="0">
                <a:solidFill>
                  <a:prstClr val="black"/>
                </a:solidFill>
                <a:latin typeface="Calibri"/>
                <a:ea typeface=""/>
                <a:cs typeface=""/>
              </a:rPr>
              <a:pPr/>
              <a:t>19</a:t>
            </a:fld>
            <a:endParaRPr lang="en-US">
              <a:solidFill>
                <a:prstClr val="black"/>
              </a:solidFill>
              <a:latin typeface="Calibri"/>
              <a:ea typeface=""/>
              <a:cs typeface=""/>
            </a:endParaRPr>
          </a:p>
        </p:txBody>
      </p:sp>
    </p:spTree>
    <p:extLst>
      <p:ext uri="{BB962C8B-B14F-4D97-AF65-F5344CB8AC3E}">
        <p14:creationId xmlns:p14="http://schemas.microsoft.com/office/powerpoint/2010/main" val="917833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85000" lnSpcReduction="10000"/>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kern="1200" baseline="0" dirty="0">
                <a:solidFill>
                  <a:schemeClr val="tx1"/>
                </a:solidFill>
                <a:latin typeface="+mj-lt"/>
                <a:ea typeface="+mj-ea"/>
                <a:cs typeface="+mj-cs"/>
                <a:sym typeface="Helvetica Neue"/>
              </a:rPr>
              <a:t>We protect our intellectual property. ageLOC Me employs world-class engineering and is exclusive to Nu Skin—and only YOU have the ability to share it with the world. Our proprietary ageLOC science boasts 27 patents or patents pending. This means no other company on the planet can offer this level of innovation. </a:t>
            </a:r>
            <a:endParaRPr lang="en-US" sz="2400" dirty="0"/>
          </a:p>
          <a:p>
            <a:endParaRPr lang="en-US" sz="2400" dirty="0"/>
          </a:p>
          <a:p>
            <a:r>
              <a:rPr lang="en-US" sz="2400" dirty="0"/>
              <a:t>And</a:t>
            </a:r>
            <a:r>
              <a:rPr lang="en-US" sz="2400" baseline="0" dirty="0"/>
              <a:t> i</a:t>
            </a:r>
            <a:r>
              <a:rPr lang="en-US" sz="2400" dirty="0"/>
              <a:t>n case you’re wondering, 5 of the 27 patents cover</a:t>
            </a:r>
            <a:r>
              <a:rPr lang="en-US" sz="2400" baseline="0" dirty="0"/>
              <a:t> ageLOC </a:t>
            </a:r>
            <a:r>
              <a:rPr lang="en-US" sz="2400" baseline="0" dirty="0" err="1"/>
              <a:t>Me’s</a:t>
            </a:r>
            <a:r>
              <a:rPr lang="en-US" sz="2400" baseline="0" dirty="0"/>
              <a:t> mechanisms for delivering customized skin care to you.</a:t>
            </a:r>
          </a:p>
          <a:p>
            <a:endParaRPr lang="en-US" sz="2400" dirty="0"/>
          </a:p>
          <a:p>
            <a:pPr marL="0" marR="0" indent="0" defTabSz="457200" eaLnBrk="1" fontAlgn="auto" latinLnBrk="0" hangingPunct="1">
              <a:lnSpc>
                <a:spcPct val="117999"/>
              </a:lnSpc>
              <a:spcBef>
                <a:spcPts val="0"/>
              </a:spcBef>
              <a:spcAft>
                <a:spcPts val="0"/>
              </a:spcAft>
              <a:buClrTx/>
              <a:buSzTx/>
              <a:buFontTx/>
              <a:buNone/>
              <a:tabLst/>
              <a:defRPr/>
            </a:pPr>
            <a:endParaRPr lang="en-US" sz="2400" b="0" i="0" dirty="0"/>
          </a:p>
          <a:p>
            <a:endParaRPr lang="en-US" dirty="0"/>
          </a:p>
        </p:txBody>
      </p:sp>
    </p:spTree>
    <p:extLst>
      <p:ext uri="{BB962C8B-B14F-4D97-AF65-F5344CB8AC3E}">
        <p14:creationId xmlns:p14="http://schemas.microsoft.com/office/powerpoint/2010/main" val="402684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a:bodyPr>
          <a:lstStyle/>
          <a:p>
            <a:r>
              <a:rPr lang="en-US" sz="2200" dirty="0">
                <a:latin typeface="+mj-lt"/>
                <a:ea typeface="+mj-ea"/>
                <a:cs typeface="+mj-cs"/>
                <a:sym typeface="Helvetica Neue"/>
              </a:rPr>
              <a:t>Our</a:t>
            </a:r>
            <a:r>
              <a:rPr lang="en-US" sz="2200" baseline="0" dirty="0">
                <a:latin typeface="+mj-lt"/>
                <a:ea typeface="+mj-ea"/>
                <a:cs typeface="+mj-cs"/>
                <a:sym typeface="Helvetica Neue"/>
              </a:rPr>
              <a:t> ageLOC Me patents cover mechanisms for delivering customizable skin care (fluid cartridge, device, and assembly). </a:t>
            </a:r>
            <a:r>
              <a:rPr lang="en-US" sz="2200" dirty="0">
                <a:latin typeface="+mj-lt"/>
                <a:ea typeface="+mj-ea"/>
                <a:cs typeface="+mj-cs"/>
                <a:sym typeface="Helvetica Neue"/>
              </a:rPr>
              <a:t>We have</a:t>
            </a:r>
            <a:r>
              <a:rPr lang="en-US" sz="2200" baseline="0" dirty="0">
                <a:latin typeface="+mj-lt"/>
                <a:ea typeface="+mj-ea"/>
                <a:cs typeface="+mj-cs"/>
                <a:sym typeface="Helvetica Neue"/>
              </a:rPr>
              <a:t> </a:t>
            </a:r>
            <a:r>
              <a:rPr lang="en-US" sz="2200" dirty="0">
                <a:latin typeface="+mj-lt"/>
                <a:ea typeface="+mj-ea"/>
                <a:cs typeface="+mj-cs"/>
                <a:sym typeface="Helvetica Neue"/>
              </a:rPr>
              <a:t>protected our intellectual property to ensure that no one else can sell what you (the distributor) are selling. Our patents help ensure there is no concern of others copying our intellectual property and making the same claims.</a:t>
            </a:r>
          </a:p>
          <a:p>
            <a:endParaRPr lang="en-US" dirty="0"/>
          </a:p>
        </p:txBody>
      </p:sp>
    </p:spTree>
    <p:extLst>
      <p:ext uri="{BB962C8B-B14F-4D97-AF65-F5344CB8AC3E}">
        <p14:creationId xmlns:p14="http://schemas.microsoft.com/office/powerpoint/2010/main" val="364734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92500" lnSpcReduction="20000"/>
          </a:bodyPr>
          <a:lstStyle/>
          <a:p>
            <a:pPr marL="0" marR="0" indent="0" defTabSz="457200" eaLnBrk="1" fontAlgn="auto" latinLnBrk="0" hangingPunct="1">
              <a:lnSpc>
                <a:spcPct val="117999"/>
              </a:lnSpc>
              <a:spcBef>
                <a:spcPts val="0"/>
              </a:spcBef>
              <a:spcAft>
                <a:spcPts val="0"/>
              </a:spcAft>
              <a:buClrTx/>
              <a:buSzTx/>
              <a:buFontTx/>
              <a:buNone/>
              <a:tabLst/>
              <a:defRPr/>
            </a:pPr>
            <a:r>
              <a:rPr lang="en-US" sz="2000" b="0" i="0" dirty="0"/>
              <a:t>We decided to change the landscape of the</a:t>
            </a:r>
            <a:r>
              <a:rPr lang="en-US" sz="2000" b="0" i="0" baseline="0" dirty="0"/>
              <a:t> skin care industry and we invested our time, passion, and financial resources to bring ageLOC Me to you and your customers. </a:t>
            </a:r>
            <a:r>
              <a:rPr lang="en-US" sz="2000" b="0" i="0" baseline="0" dirty="0" err="1"/>
              <a:t>ageLOC</a:t>
            </a:r>
            <a:r>
              <a:rPr lang="en-US" sz="2000" b="0" i="0" baseline="0" dirty="0"/>
              <a:t> Me represents the most ambitious product development endeavor in Nu Skin’s history. </a:t>
            </a:r>
          </a:p>
          <a:p>
            <a:pPr marL="0" marR="0" indent="0" defTabSz="457200" eaLnBrk="1" fontAlgn="auto" latinLnBrk="0" hangingPunct="1">
              <a:lnSpc>
                <a:spcPct val="117999"/>
              </a:lnSpc>
              <a:spcBef>
                <a:spcPts val="0"/>
              </a:spcBef>
              <a:spcAft>
                <a:spcPts val="0"/>
              </a:spcAft>
              <a:buClrTx/>
              <a:buSzTx/>
              <a:buFontTx/>
              <a:buNone/>
              <a:tabLst/>
              <a:defRPr/>
            </a:pPr>
            <a:endParaRPr lang="en-US" sz="2000" b="0" i="0" baseline="0" dirty="0"/>
          </a:p>
          <a:p>
            <a:pPr marL="0" marR="0" indent="0" defTabSz="457200" eaLnBrk="1" fontAlgn="auto" latinLnBrk="0" hangingPunct="1">
              <a:lnSpc>
                <a:spcPct val="117999"/>
              </a:lnSpc>
              <a:spcBef>
                <a:spcPts val="0"/>
              </a:spcBef>
              <a:spcAft>
                <a:spcPts val="0"/>
              </a:spcAft>
              <a:buClrTx/>
              <a:buSzTx/>
              <a:buFontTx/>
              <a:buNone/>
              <a:tabLst/>
              <a:defRPr/>
            </a:pPr>
            <a:r>
              <a:rPr lang="en-US" sz="2000" b="0" i="0" dirty="0"/>
              <a:t>After several years of intensive</a:t>
            </a:r>
            <a:r>
              <a:rPr lang="en-US" sz="2000" b="0" i="0" baseline="0" dirty="0"/>
              <a:t> research and development and a more than $35-million investment, we have invented a skin care system with product formulations customized to you. </a:t>
            </a:r>
            <a:endParaRPr lang="en-US" dirty="0"/>
          </a:p>
          <a:p>
            <a:endParaRPr lang="en-US" dirty="0"/>
          </a:p>
        </p:txBody>
      </p:sp>
    </p:spTree>
    <p:extLst>
      <p:ext uri="{BB962C8B-B14F-4D97-AF65-F5344CB8AC3E}">
        <p14:creationId xmlns:p14="http://schemas.microsoft.com/office/powerpoint/2010/main" val="1833421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baseline="0" dirty="0"/>
              <a:t>Nothing like ageLOC Me has ever been done before and it is truly a breakthrough in the beauty industry. So far, we’ve received these awards for our design and innovation. </a:t>
            </a:r>
            <a:endParaRPr lang="en-US" sz="2400" dirty="0"/>
          </a:p>
          <a:p>
            <a:pPr marL="0" marR="0" indent="0" defTabSz="457200" eaLnBrk="1" fontAlgn="auto" latinLnBrk="0" hangingPunct="1">
              <a:lnSpc>
                <a:spcPct val="117999"/>
              </a:lnSpc>
              <a:spcBef>
                <a:spcPts val="0"/>
              </a:spcBef>
              <a:spcAft>
                <a:spcPts val="0"/>
              </a:spcAft>
              <a:buClrTx/>
              <a:buSzTx/>
              <a:buFontTx/>
              <a:buNone/>
              <a:tabLst/>
              <a:defRPr/>
            </a:pPr>
            <a:endParaRPr lang="en-US" sz="2400" b="0" i="0" dirty="0"/>
          </a:p>
          <a:p>
            <a:endParaRPr lang="en-US" dirty="0"/>
          </a:p>
        </p:txBody>
      </p:sp>
    </p:spTree>
    <p:extLst>
      <p:ext uri="{BB962C8B-B14F-4D97-AF65-F5344CB8AC3E}">
        <p14:creationId xmlns:p14="http://schemas.microsoft.com/office/powerpoint/2010/main" val="115386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Consumer customization</a:t>
            </a:r>
            <a:r>
              <a:rPr lang="en-US" baseline="0" dirty="0"/>
              <a:t> is happening with shoes, cars and even makeup now!</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A4EB199-98BA-7F4F-A651-6E612038788A}" type="slidenum">
              <a:rPr lang="en-US" smtClean="0"/>
              <a:t>5</a:t>
            </a:fld>
            <a:endParaRPr lang="en-US"/>
          </a:p>
        </p:txBody>
      </p:sp>
    </p:spTree>
    <p:extLst>
      <p:ext uri="{BB962C8B-B14F-4D97-AF65-F5344CB8AC3E}">
        <p14:creationId xmlns:p14="http://schemas.microsoft.com/office/powerpoint/2010/main" val="1555647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Clinical</a:t>
            </a:r>
            <a:r>
              <a:rPr lang="en-US" sz="1200" kern="1200" baseline="0" dirty="0">
                <a:solidFill>
                  <a:schemeClr val="tx1"/>
                </a:solidFill>
                <a:effectLst/>
                <a:latin typeface="+mn-lt"/>
                <a:ea typeface="+mn-ea"/>
                <a:cs typeface="+mn-cs"/>
              </a:rPr>
              <a:t> Lab </a:t>
            </a:r>
            <a:r>
              <a:rPr lang="en-US" sz="1200" kern="1200" dirty="0">
                <a:solidFill>
                  <a:schemeClr val="tx1"/>
                </a:solidFill>
                <a:effectLst/>
                <a:latin typeface="+mn-lt"/>
                <a:ea typeface="+mn-ea"/>
                <a:cs typeface="+mn-cs"/>
              </a:rPr>
              <a:t>conducts preliminary safety, efficacy, and consumer-use studies that provide valuable insight during development and evaluation of our products. Safety</a:t>
            </a:r>
            <a:r>
              <a:rPr lang="en-US" sz="1200" kern="1200" baseline="0" dirty="0">
                <a:solidFill>
                  <a:schemeClr val="tx1"/>
                </a:solidFill>
                <a:effectLst/>
                <a:latin typeface="+mn-lt"/>
                <a:ea typeface="+mn-ea"/>
                <a:cs typeface="+mn-cs"/>
              </a:rPr>
              <a:t> is key.</a:t>
            </a:r>
            <a:r>
              <a:rPr lang="en-US" sz="1200" kern="1200" dirty="0">
                <a:solidFill>
                  <a:schemeClr val="tx1"/>
                </a:solidFill>
                <a:effectLst/>
                <a:latin typeface="+mn-lt"/>
                <a:ea typeface="+mn-ea"/>
                <a:cs typeface="+mn-cs"/>
              </a:rPr>
              <a:t> In</a:t>
            </a:r>
            <a:r>
              <a:rPr lang="en-US" sz="1200" kern="1200" baseline="0" dirty="0">
                <a:solidFill>
                  <a:schemeClr val="tx1"/>
                </a:solidFill>
                <a:effectLst/>
                <a:latin typeface="+mn-lt"/>
                <a:ea typeface="+mn-ea"/>
                <a:cs typeface="+mn-cs"/>
              </a:rPr>
              <a:t> 2014 alone, our</a:t>
            </a:r>
            <a:r>
              <a:rPr lang="en-US" sz="1200" kern="1200" dirty="0">
                <a:solidFill>
                  <a:schemeClr val="tx1"/>
                </a:solidFill>
                <a:effectLst/>
                <a:latin typeface="+mn-lt"/>
                <a:ea typeface="+mn-ea"/>
                <a:cs typeface="+mn-cs"/>
              </a:rPr>
              <a:t> Clinical Lab scientists performed more than 200 sting and irritation safety tests. They also conducted more than 50 in-house exploratory or confirmatory in-house clinical studies,</a:t>
            </a:r>
            <a:r>
              <a:rPr lang="en-US" sz="1200" kern="1200" baseline="0" dirty="0">
                <a:solidFill>
                  <a:schemeClr val="tx1"/>
                </a:solidFill>
                <a:effectLst/>
                <a:latin typeface="+mn-lt"/>
                <a:ea typeface="+mn-ea"/>
                <a:cs typeface="+mn-cs"/>
              </a:rPr>
              <a:t> which </a:t>
            </a:r>
            <a:r>
              <a:rPr lang="en-US" sz="1200" kern="1200" dirty="0">
                <a:solidFill>
                  <a:schemeClr val="tx1"/>
                </a:solidFill>
                <a:effectLst/>
                <a:latin typeface="+mn-lt"/>
                <a:ea typeface="+mn-ea"/>
                <a:cs typeface="+mn-cs"/>
              </a:rPr>
              <a:t>lasted anywhere from one day to 12 weeks in duration</a:t>
            </a:r>
            <a:r>
              <a:rPr lang="en-US" sz="1200" kern="1200" baseline="0" dirty="0">
                <a:solidFill>
                  <a:schemeClr val="tx1"/>
                </a:solidFill>
                <a:effectLst/>
                <a:latin typeface="+mn-lt"/>
                <a:ea typeface="+mn-ea"/>
                <a:cs typeface="+mn-cs"/>
              </a:rPr>
              <a:t> to ensure product efficacy. Finally, third-party substantiation is critical. </a:t>
            </a:r>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scientists conducted more than 200 studies or tests at third-party research facilities in 2014.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D41FA8F-C21C-4E5B-B733-58F9E413C981}"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926360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recently</a:t>
            </a:r>
            <a:r>
              <a:rPr lang="en-US" baseline="0" dirty="0"/>
              <a:t> completed the most ambitious product development project in Nu Skin history.</a:t>
            </a:r>
          </a:p>
          <a:p>
            <a:r>
              <a:rPr lang="en-US" sz="1200" kern="1200" dirty="0">
                <a:solidFill>
                  <a:schemeClr val="tx1"/>
                </a:solidFill>
                <a:effectLst/>
                <a:latin typeface="+mn-lt"/>
                <a:ea typeface="+mn-ea"/>
                <a:cs typeface="+mn-cs"/>
              </a:rPr>
              <a:t>In our</a:t>
            </a:r>
            <a:r>
              <a:rPr lang="en-US" sz="1200" kern="1200" baseline="0" dirty="0">
                <a:solidFill>
                  <a:schemeClr val="tx1"/>
                </a:solidFill>
                <a:effectLst/>
                <a:latin typeface="+mn-lt"/>
                <a:ea typeface="+mn-ea"/>
                <a:cs typeface="+mn-cs"/>
              </a:rPr>
              <a:t> 2014 development of </a:t>
            </a:r>
            <a:r>
              <a:rPr lang="en-US" sz="1200" kern="1200" baseline="0" dirty="0" err="1">
                <a:solidFill>
                  <a:schemeClr val="tx1"/>
                </a:solidFill>
                <a:effectLst/>
                <a:latin typeface="+mn-lt"/>
                <a:ea typeface="+mn-ea"/>
                <a:cs typeface="+mn-cs"/>
              </a:rPr>
              <a:t>ageLOC</a:t>
            </a:r>
            <a:r>
              <a:rPr lang="en-US" sz="1200" kern="1200" baseline="0" dirty="0">
                <a:solidFill>
                  <a:schemeClr val="tx1"/>
                </a:solidFill>
                <a:effectLst/>
                <a:latin typeface="+mn-lt"/>
                <a:ea typeface="+mn-ea"/>
                <a:cs typeface="+mn-cs"/>
              </a:rPr>
              <a:t> Me, we</a:t>
            </a:r>
          </a:p>
          <a:p>
            <a:pPr marL="342900" indent="-342900">
              <a:buFont typeface="Arial"/>
              <a:buChar char="•"/>
            </a:pPr>
            <a:r>
              <a:rPr lang="en-US" sz="2400" dirty="0">
                <a:latin typeface="Arial"/>
                <a:cs typeface="Arial"/>
              </a:rPr>
              <a:t>made over 700 laboratory batches </a:t>
            </a:r>
          </a:p>
          <a:p>
            <a:pPr marL="342900" indent="-342900">
              <a:buFont typeface="Arial"/>
              <a:buChar char="•"/>
            </a:pPr>
            <a:r>
              <a:rPr lang="en-US" sz="2400" dirty="0">
                <a:latin typeface="Arial"/>
                <a:cs typeface="Arial"/>
              </a:rPr>
              <a:t>worked on 170 different formulas</a:t>
            </a:r>
          </a:p>
          <a:p>
            <a:pPr marL="342900" indent="-342900">
              <a:buFont typeface="Arial"/>
              <a:buChar char="•"/>
            </a:pPr>
            <a:r>
              <a:rPr lang="en-US" sz="2400" dirty="0">
                <a:latin typeface="Arial"/>
                <a:cs typeface="Arial"/>
              </a:rPr>
              <a:t>created up to 50 different iterations per formula</a:t>
            </a:r>
          </a:p>
          <a:p>
            <a:pPr marL="342900" indent="-342900">
              <a:buFont typeface="Arial"/>
              <a:buChar char="•"/>
            </a:pPr>
            <a:r>
              <a:rPr lang="en-US" sz="2400" dirty="0">
                <a:latin typeface="Arial"/>
                <a:cs typeface="Arial"/>
              </a:rPr>
              <a:t>sent 279 batches/formulas through Microbiological Challenge Test Protocol </a:t>
            </a:r>
          </a:p>
          <a:p>
            <a:pPr marL="342900" indent="-342900">
              <a:buFont typeface="Arial"/>
              <a:buChar char="•"/>
            </a:pPr>
            <a:r>
              <a:rPr lang="en-US" sz="2400" dirty="0">
                <a:latin typeface="Arial"/>
                <a:cs typeface="Arial"/>
              </a:rPr>
              <a:t>tested over 11,000 micro plates</a:t>
            </a:r>
          </a:p>
          <a:p>
            <a:pPr marL="342900" indent="-342900">
              <a:buFont typeface="Arial"/>
              <a:buChar char="•"/>
            </a:pPr>
            <a:r>
              <a:rPr lang="en-US" sz="2400" dirty="0">
                <a:latin typeface="Arial"/>
                <a:cs typeface="Arial"/>
              </a:rPr>
              <a:t>tested over 370 batches for stability</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D41FA8F-C21C-4E5B-B733-58F9E413C981}"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679420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55000" lnSpcReduction="20000"/>
          </a:bodyPr>
          <a:lstStyle/>
          <a:p>
            <a:pPr defTabSz="450662">
              <a:lnSpc>
                <a:spcPct val="117999"/>
              </a:lnSpc>
              <a:defRPr/>
            </a:pPr>
            <a:r>
              <a:rPr lang="en-US" dirty="0"/>
              <a:t>Nu</a:t>
            </a:r>
            <a:r>
              <a:rPr lang="en-US" baseline="0" dirty="0"/>
              <a:t> Skin (2015). [In-Vitro Data Illustrating the Differences in Skin Absorption Based on Combination Methods of ageLOC Me Serums]. Unpublished raw data. </a:t>
            </a:r>
          </a:p>
          <a:p>
            <a:pPr defTabSz="450662">
              <a:lnSpc>
                <a:spcPct val="117999"/>
              </a:lnSpc>
              <a:defRPr/>
            </a:pPr>
            <a:endParaRPr lang="en-US" baseline="0" dirty="0"/>
          </a:p>
          <a:p>
            <a:pPr marL="0" marR="0" indent="0" algn="l" defTabSz="450662" rtl="0" eaLnBrk="1" fontAlgn="auto" latinLnBrk="0" hangingPunct="1">
              <a:lnSpc>
                <a:spcPct val="117999"/>
              </a:lnSpc>
              <a:spcBef>
                <a:spcPts val="0"/>
              </a:spcBef>
              <a:spcAft>
                <a:spcPts val="0"/>
              </a:spcAft>
              <a:buClrTx/>
              <a:buSzTx/>
              <a:buFontTx/>
              <a:buNone/>
              <a:tabLst/>
              <a:defRPr/>
            </a:pPr>
            <a:r>
              <a:rPr lang="en-US" baseline="0" dirty="0"/>
              <a:t>During our development we were concerned that combining the three serums inadequately would allow for hot spots or missed areas on the skin. </a:t>
            </a:r>
            <a:r>
              <a:rPr lang="en-US" dirty="0"/>
              <a:t>We</a:t>
            </a:r>
            <a:r>
              <a:rPr lang="en-US" baseline="0" dirty="0"/>
              <a:t> have identified that through the ageLOC Me device the serums are evenly dispersed. This ensures that all three serums are adequately spread throughout the combination prior to application on the skin, therefore when applied each serum will reach and is equally represented in all areas of the application site—your face. </a:t>
            </a:r>
          </a:p>
          <a:p>
            <a:pPr marL="0" marR="0" indent="0" algn="l" defTabSz="450662" rtl="0" eaLnBrk="1" fontAlgn="auto" latinLnBrk="0" hangingPunct="1">
              <a:lnSpc>
                <a:spcPct val="117999"/>
              </a:lnSpc>
              <a:spcBef>
                <a:spcPts val="0"/>
              </a:spcBef>
              <a:spcAft>
                <a:spcPts val="0"/>
              </a:spcAft>
              <a:buClrTx/>
              <a:buSzTx/>
              <a:buFontTx/>
              <a:buNone/>
              <a:tabLst/>
              <a:defRPr/>
            </a:pPr>
            <a:endParaRPr lang="en-US" baseline="0" dirty="0"/>
          </a:p>
          <a:p>
            <a:pPr marL="0" marR="0" indent="0" algn="l" defTabSz="450662" rtl="0" eaLnBrk="1" fontAlgn="auto" latinLnBrk="0" hangingPunct="1">
              <a:lnSpc>
                <a:spcPct val="117999"/>
              </a:lnSpc>
              <a:spcBef>
                <a:spcPts val="0"/>
              </a:spcBef>
              <a:spcAft>
                <a:spcPts val="0"/>
              </a:spcAft>
              <a:buClrTx/>
              <a:buSzTx/>
              <a:buFontTx/>
              <a:buNone/>
              <a:tabLst/>
              <a:defRPr/>
            </a:pPr>
            <a:r>
              <a:rPr lang="en-US" baseline="0" dirty="0"/>
              <a:t>Additionally, we commissioned a third party testing house to measure the differences in absorption of a key ingredient when the serums are combined via the ageLOC Me device versus when the device was not used. Amazingly, the ageLOC Me Device combination resulted in three times better absorption into the stratum corneum than the non-ageLOC Me serum combination. This shows another benefit of the ageLOC Me Device; it is undoubtedly a key part of the ageLOC Me System.</a:t>
            </a:r>
            <a:endParaRPr lang="en-US" dirty="0"/>
          </a:p>
        </p:txBody>
      </p:sp>
    </p:spTree>
    <p:extLst>
      <p:ext uri="{BB962C8B-B14F-4D97-AF65-F5344CB8AC3E}">
        <p14:creationId xmlns:p14="http://schemas.microsoft.com/office/powerpoint/2010/main" val="1224688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Shape 945"/>
          <p:cNvSpPr>
            <a:spLocks noGrp="1" noRot="1" noChangeAspect="1"/>
          </p:cNvSpPr>
          <p:nvPr>
            <p:ph type="sldImg"/>
          </p:nvPr>
        </p:nvSpPr>
        <p:spPr>
          <a:prstGeom prst="rect">
            <a:avLst/>
          </a:prstGeom>
        </p:spPr>
        <p:txBody>
          <a:bodyPr/>
          <a:lstStyle/>
          <a:p>
            <a:endParaRPr/>
          </a:p>
        </p:txBody>
      </p:sp>
      <p:sp>
        <p:nvSpPr>
          <p:cNvPr id="946" name="Shape 946"/>
          <p:cNvSpPr>
            <a:spLocks noGrp="1"/>
          </p:cNvSpPr>
          <p:nvPr>
            <p:ph type="body" sz="quarter" idx="1"/>
          </p:nvPr>
        </p:nvSpPr>
        <p:spPr>
          <a:prstGeom prst="rect">
            <a:avLst/>
          </a:prstGeom>
        </p:spPr>
        <p:txBody>
          <a:bodyPr/>
          <a:lstStyle/>
          <a:p>
            <a:pPr>
              <a:lnSpc>
                <a:spcPct val="100000"/>
              </a:lnSpc>
              <a:defRPr sz="2000"/>
            </a:pPr>
            <a:endParaRPr dirty="0"/>
          </a:p>
        </p:txBody>
      </p:sp>
    </p:spTree>
    <p:extLst>
      <p:ext uri="{BB962C8B-B14F-4D97-AF65-F5344CB8AC3E}">
        <p14:creationId xmlns:p14="http://schemas.microsoft.com/office/powerpoint/2010/main" val="151270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solidFill>
                  <a:srgbClr val="FF0000"/>
                </a:solidFill>
              </a:rPr>
              <a:t>Prepared for Nu Skin (2015). [12-Week Clinical Study to Evaluate Anti-aging Efficacy of ageLOC Me Serums]. Unpublished raw data. </a:t>
            </a:r>
          </a:p>
          <a:p>
            <a:pPr marL="0" marR="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mj-lt"/>
              <a:ea typeface="+mj-ea"/>
              <a:cs typeface="+mj-cs"/>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2200" dirty="0">
                <a:effectLst/>
                <a:latin typeface="+mj-lt"/>
                <a:ea typeface="+mj-ea"/>
                <a:cs typeface="+mj-cs"/>
                <a:sym typeface="Helvetica Neue"/>
              </a:rPr>
              <a:t>The pictures shown were taken at baseline and at the conclusion of a 12 Week clinical study Nu Skin contracted out to a 3</a:t>
            </a:r>
            <a:r>
              <a:rPr lang="en-US" sz="2200" baseline="30000" dirty="0">
                <a:effectLst/>
                <a:latin typeface="+mj-lt"/>
                <a:ea typeface="+mj-ea"/>
                <a:cs typeface="+mj-cs"/>
                <a:sym typeface="Helvetica Neue"/>
              </a:rPr>
              <a:t>rd</a:t>
            </a:r>
            <a:r>
              <a:rPr lang="en-US" sz="2200" dirty="0">
                <a:effectLst/>
                <a:latin typeface="+mj-lt"/>
                <a:ea typeface="+mj-ea"/>
                <a:cs typeface="+mj-cs"/>
                <a:sym typeface="Helvetica Neue"/>
              </a:rPr>
              <a:t> party research organization in China. 60 participants were recruited and were split into two groups. Each participant was randomly assigned to one of two predominant ageLOC Me serum combination. Clinical grading, self-assessment, instrumentation and photos were completed at Baseline, Weeks 1, 2, 4, 8 and 12. October 2015.</a:t>
            </a:r>
          </a:p>
          <a:p>
            <a:endParaRPr lang="en-US" dirty="0"/>
          </a:p>
        </p:txBody>
      </p:sp>
    </p:spTree>
    <p:extLst>
      <p:ext uri="{BB962C8B-B14F-4D97-AF65-F5344CB8AC3E}">
        <p14:creationId xmlns:p14="http://schemas.microsoft.com/office/powerpoint/2010/main" val="108178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solidFill>
                  <a:srgbClr val="FF0000"/>
                </a:solidFill>
              </a:rPr>
              <a:t>Prepared for Nu Skin (2015). [12-Week Clinical Study to Evaluate Anti-aging Efficacy of ageLOC Me Serums]. Unpublished raw data. </a:t>
            </a:r>
          </a:p>
          <a:p>
            <a:pPr marL="0" marR="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mj-lt"/>
              <a:ea typeface="+mj-ea"/>
              <a:cs typeface="+mj-cs"/>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2200" dirty="0">
                <a:effectLst/>
                <a:latin typeface="+mj-lt"/>
                <a:ea typeface="+mj-ea"/>
                <a:cs typeface="+mj-cs"/>
                <a:sym typeface="Helvetica Neue"/>
              </a:rPr>
              <a:t>The pictures shown were taken at baseline and at the conclusion of a 12 Week clinical study Nu Skin contracted out to a 3</a:t>
            </a:r>
            <a:r>
              <a:rPr lang="en-US" sz="2200" baseline="30000" dirty="0">
                <a:effectLst/>
                <a:latin typeface="+mj-lt"/>
                <a:ea typeface="+mj-ea"/>
                <a:cs typeface="+mj-cs"/>
                <a:sym typeface="Helvetica Neue"/>
              </a:rPr>
              <a:t>rd</a:t>
            </a:r>
            <a:r>
              <a:rPr lang="en-US" sz="2200" dirty="0">
                <a:effectLst/>
                <a:latin typeface="+mj-lt"/>
                <a:ea typeface="+mj-ea"/>
                <a:cs typeface="+mj-cs"/>
                <a:sym typeface="Helvetica Neue"/>
              </a:rPr>
              <a:t> party research organization in China. 60 participants were recruited and were split into two groups. Each participant was randomly assigned to one of two predominant ageLOC Me serum combination. Clinical grading, self-assessment, instrumentation and photos were completed at Baseline, Weeks 1, 2, 4, 8 and 12. October 2015.</a:t>
            </a:r>
          </a:p>
          <a:p>
            <a:endParaRPr lang="en-US" dirty="0"/>
          </a:p>
        </p:txBody>
      </p:sp>
    </p:spTree>
    <p:extLst>
      <p:ext uri="{BB962C8B-B14F-4D97-AF65-F5344CB8AC3E}">
        <p14:creationId xmlns:p14="http://schemas.microsoft.com/office/powerpoint/2010/main" val="615062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solidFill>
                  <a:srgbClr val="FF0000"/>
                </a:solidFill>
              </a:rPr>
              <a:t>Prepared for Nu Skin (2015). [12-Week Clinical Study to Evaluate Anti-aging Efficacy of ageLOC Me Serums]. Unpublished raw data. </a:t>
            </a:r>
          </a:p>
          <a:p>
            <a:pPr marL="0" marR="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mj-lt"/>
              <a:ea typeface="+mj-ea"/>
              <a:cs typeface="+mj-cs"/>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2200" dirty="0">
                <a:effectLst/>
                <a:latin typeface="+mj-lt"/>
                <a:ea typeface="+mj-ea"/>
                <a:cs typeface="+mj-cs"/>
                <a:sym typeface="Helvetica Neue"/>
              </a:rPr>
              <a:t>The pictures shown were taken at baseline and at the conclusion of a 12 Week clinical study Nu Skin contracted out to a 3</a:t>
            </a:r>
            <a:r>
              <a:rPr lang="en-US" sz="2200" baseline="30000" dirty="0">
                <a:effectLst/>
                <a:latin typeface="+mj-lt"/>
                <a:ea typeface="+mj-ea"/>
                <a:cs typeface="+mj-cs"/>
                <a:sym typeface="Helvetica Neue"/>
              </a:rPr>
              <a:t>rd</a:t>
            </a:r>
            <a:r>
              <a:rPr lang="en-US" sz="2200" dirty="0">
                <a:effectLst/>
                <a:latin typeface="+mj-lt"/>
                <a:ea typeface="+mj-ea"/>
                <a:cs typeface="+mj-cs"/>
                <a:sym typeface="Helvetica Neue"/>
              </a:rPr>
              <a:t> party research organization in China. 60 participants were recruited and were split into two groups. Each participant was randomly assigned to one of two predominant ageLOC Me serum combination. Clinical grading, self-assessment, instrumentation and photos were completed at Baseline, Weeks 1, 2, 4, 8 and 12. October 2015.</a:t>
            </a:r>
          </a:p>
          <a:p>
            <a:endParaRPr lang="en-US" dirty="0"/>
          </a:p>
        </p:txBody>
      </p:sp>
    </p:spTree>
    <p:extLst>
      <p:ext uri="{BB962C8B-B14F-4D97-AF65-F5344CB8AC3E}">
        <p14:creationId xmlns:p14="http://schemas.microsoft.com/office/powerpoint/2010/main" val="1570210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Prepared for Nu Skin (2015). [16-Week Clinical Study to Evaluate Anti-aging Efficacy of </a:t>
            </a:r>
            <a:r>
              <a:rPr lang="en-US" dirty="0" err="1"/>
              <a:t>ageLOC</a:t>
            </a:r>
            <a:r>
              <a:rPr lang="en-US" dirty="0"/>
              <a:t> Me Serums]. Unpublished raw data. </a:t>
            </a:r>
          </a:p>
          <a:p>
            <a:endParaRPr lang="en-US" dirty="0"/>
          </a:p>
          <a:p>
            <a:r>
              <a:rPr lang="en-US" dirty="0"/>
              <a:t>The pictures shown were taken at baseline and at the conclusion of a 16 Week clinical study Nu Skin contracted out to a 3rd party research organization in the United States. 60 participants were recruited and were split into two groups. Each participant was randomly assigned to one of two predominant </a:t>
            </a:r>
            <a:r>
              <a:rPr lang="en-US" dirty="0" err="1"/>
              <a:t>ageLOC</a:t>
            </a:r>
            <a:r>
              <a:rPr lang="en-US" dirty="0"/>
              <a:t> Me serum combination. Clinical grading, self-assessment, instrumentation and photos were completed at Baseline, Weeks 1, 4, 8,12 and 16. March 2015.</a:t>
            </a:r>
          </a:p>
          <a:p>
            <a:endParaRPr lang="en-US" dirty="0"/>
          </a:p>
        </p:txBody>
      </p:sp>
    </p:spTree>
    <p:extLst>
      <p:ext uri="{BB962C8B-B14F-4D97-AF65-F5344CB8AC3E}">
        <p14:creationId xmlns:p14="http://schemas.microsoft.com/office/powerpoint/2010/main" val="1178855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Prepared for Nu Skin (2015). [16-Week Clinical Study to Evaluate Anti-aging Efficacy of </a:t>
            </a:r>
            <a:r>
              <a:rPr lang="en-US" dirty="0" err="1"/>
              <a:t>ageLOC</a:t>
            </a:r>
            <a:r>
              <a:rPr lang="en-US" dirty="0"/>
              <a:t> Me Serums]. Unpublished raw data. </a:t>
            </a:r>
          </a:p>
          <a:p>
            <a:endParaRPr lang="en-US" dirty="0"/>
          </a:p>
          <a:p>
            <a:r>
              <a:rPr lang="en-US" dirty="0"/>
              <a:t>The pictures shown were taken at baseline and at the conclusion of a 16 Week clinical study Nu Skin contracted out to a 3rd party research organization in the United States. 60 participants were recruited and were split into two groups. Each participant was randomly assigned to one of two predominant </a:t>
            </a:r>
            <a:r>
              <a:rPr lang="en-US" dirty="0" err="1"/>
              <a:t>ageLOC</a:t>
            </a:r>
            <a:r>
              <a:rPr lang="en-US" dirty="0"/>
              <a:t> Me serum combination. Clinical grading, self-assessment, instrumentation and photos were completed at Baseline, Weeks 1, 4, 8,12 and 16. March 2015.</a:t>
            </a:r>
          </a:p>
          <a:p>
            <a:endParaRPr lang="en-US" dirty="0"/>
          </a:p>
        </p:txBody>
      </p:sp>
    </p:spTree>
    <p:extLst>
      <p:ext uri="{BB962C8B-B14F-4D97-AF65-F5344CB8AC3E}">
        <p14:creationId xmlns:p14="http://schemas.microsoft.com/office/powerpoint/2010/main" val="2139602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Prepared for Nu Skin (2015). [16-Week Clinical Study to Evaluate Anti-aging Efficacy of </a:t>
            </a:r>
            <a:r>
              <a:rPr lang="en-US" dirty="0" err="1"/>
              <a:t>ageLOC</a:t>
            </a:r>
            <a:r>
              <a:rPr lang="en-US" dirty="0"/>
              <a:t> Me Serums]. Unpublished raw data. </a:t>
            </a:r>
          </a:p>
          <a:p>
            <a:endParaRPr lang="en-US" dirty="0"/>
          </a:p>
          <a:p>
            <a:r>
              <a:rPr lang="en-US" dirty="0"/>
              <a:t>The pictures shown were taken at baseline and at the conclusion of a 16 Week clinical study Nu Skin contracted out to a 3rd party research organization in the United States. 60 participants were recruited and were split into two groups. Each participant was randomly assigned to one of two predominant </a:t>
            </a:r>
            <a:r>
              <a:rPr lang="en-US" dirty="0" err="1"/>
              <a:t>ageLOC</a:t>
            </a:r>
            <a:r>
              <a:rPr lang="en-US" dirty="0"/>
              <a:t> Me serum combination. Clinical grading, self-assessment, instrumentation and photos were completed at Baseline, Weeks 1, 4, 8,12 and 16. March 2015.</a:t>
            </a:r>
          </a:p>
          <a:p>
            <a:endParaRPr lang="en-US" dirty="0"/>
          </a:p>
        </p:txBody>
      </p:sp>
    </p:spTree>
    <p:extLst>
      <p:ext uri="{BB962C8B-B14F-4D97-AF65-F5344CB8AC3E}">
        <p14:creationId xmlns:p14="http://schemas.microsoft.com/office/powerpoint/2010/main" val="970724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a:t>
            </a:r>
            <a:r>
              <a:rPr lang="en-US" baseline="0" dirty="0"/>
              <a:t> of us is unique</a:t>
            </a:r>
            <a:r>
              <a:rPr lang="en-US" dirty="0"/>
              <a:t>.</a:t>
            </a:r>
            <a:r>
              <a:rPr lang="en-US" baseline="0" dirty="0"/>
              <a:t> We have our own individual tastes, preferences, likes, and dislikes. There are so many things we customize every day—things we custom fit and tailor to our world.</a:t>
            </a:r>
          </a:p>
          <a:p>
            <a:endParaRPr lang="en-US" baseline="0" dirty="0"/>
          </a:p>
          <a:p>
            <a:r>
              <a:rPr lang="en-US" dirty="0"/>
              <a:t>But skin care has been pretty straightforward and more one-size-fits-all for a really long time. A</a:t>
            </a:r>
            <a:r>
              <a:rPr lang="en-US" baseline="0" dirty="0"/>
              <a:t>t Nu Skin, we understand that something as personal and individual as skin care needs to be more personalized and more customizable to deliver the best benefits and results. </a:t>
            </a:r>
          </a:p>
          <a:p>
            <a:endParaRPr lang="en-US" dirty="0"/>
          </a:p>
        </p:txBody>
      </p:sp>
    </p:spTree>
    <p:extLst>
      <p:ext uri="{BB962C8B-B14F-4D97-AF65-F5344CB8AC3E}">
        <p14:creationId xmlns:p14="http://schemas.microsoft.com/office/powerpoint/2010/main" val="880062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7D3406E-E48F-4A7E-8073-B69554759DDB}" type="slidenum">
              <a:rPr lang="en-US" smtClean="0"/>
              <a:t>37</a:t>
            </a:fld>
            <a:endParaRPr lang="en-US"/>
          </a:p>
        </p:txBody>
      </p:sp>
    </p:spTree>
    <p:extLst>
      <p:ext uri="{BB962C8B-B14F-4D97-AF65-F5344CB8AC3E}">
        <p14:creationId xmlns:p14="http://schemas.microsoft.com/office/powerpoint/2010/main" val="602306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70000" lnSpcReduction="20000"/>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b="0" i="0" baseline="0" dirty="0"/>
              <a:t>ageLOC Me is revolutionary and truly is the future of skin care because it’s customized TO YOU.</a:t>
            </a:r>
          </a:p>
          <a:p>
            <a:pPr marL="0" marR="0" indent="0" defTabSz="457200" eaLnBrk="1" fontAlgn="auto" latinLnBrk="0" hangingPunct="1">
              <a:lnSpc>
                <a:spcPct val="117999"/>
              </a:lnSpc>
              <a:spcBef>
                <a:spcPts val="0"/>
              </a:spcBef>
              <a:spcAft>
                <a:spcPts val="0"/>
              </a:spcAft>
              <a:buClrTx/>
              <a:buSzTx/>
              <a:buFontTx/>
              <a:buNone/>
              <a:tabLst/>
              <a:defRPr/>
            </a:pPr>
            <a:endParaRPr lang="en-US" sz="2400" b="0" i="0" baseline="0" dirty="0"/>
          </a:p>
          <a:p>
            <a:pPr marL="0" marR="0" indent="0" defTabSz="457200" eaLnBrk="1" fontAlgn="auto" latinLnBrk="0" hangingPunct="1">
              <a:lnSpc>
                <a:spcPct val="117999"/>
              </a:lnSpc>
              <a:spcBef>
                <a:spcPts val="0"/>
              </a:spcBef>
              <a:spcAft>
                <a:spcPts val="0"/>
              </a:spcAft>
              <a:buClrTx/>
              <a:buSzTx/>
              <a:buFontTx/>
              <a:buNone/>
              <a:tabLst/>
              <a:defRPr/>
            </a:pPr>
            <a:r>
              <a:rPr lang="en-US" sz="2400" b="0" i="0" baseline="0" dirty="0"/>
              <a:t>One key element of the system is the app, where you tell us about you. The app will ask you things like your gender, where you’re from (because climate matters), your background, what your aging concerns are, and what your hopes are in terms of skin care and what you’re trying to achieve. The app then puts your responses into a sophisticated algorithm that takes all the magic of our R&amp;D, our more than 30 years of genetic science, and our expertise in skin care, to create a custom regimen for you. </a:t>
            </a:r>
            <a:endParaRPr lang="en-US" sz="2400" b="0" i="0" dirty="0"/>
          </a:p>
          <a:p>
            <a:endParaRPr lang="en-US" sz="2400" dirty="0"/>
          </a:p>
          <a:p>
            <a:pPr marL="0" marR="0" indent="0" defTabSz="457200" eaLnBrk="1" fontAlgn="auto" latinLnBrk="0" hangingPunct="1">
              <a:lnSpc>
                <a:spcPct val="117999"/>
              </a:lnSpc>
              <a:spcBef>
                <a:spcPts val="0"/>
              </a:spcBef>
              <a:spcAft>
                <a:spcPts val="0"/>
              </a:spcAft>
              <a:buClrTx/>
              <a:buSzTx/>
              <a:buFontTx/>
              <a:buNone/>
              <a:tabLst/>
              <a:defRPr/>
            </a:pPr>
            <a:endParaRPr lang="en-US" sz="2400" b="0" i="0" dirty="0"/>
          </a:p>
        </p:txBody>
      </p:sp>
    </p:spTree>
    <p:extLst>
      <p:ext uri="{BB962C8B-B14F-4D97-AF65-F5344CB8AC3E}">
        <p14:creationId xmlns:p14="http://schemas.microsoft.com/office/powerpoint/2010/main" val="1476053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a:bodyPr>
          <a:lstStyle/>
          <a:p>
            <a:r>
              <a:rPr lang="en-US" sz="2400" dirty="0"/>
              <a:t>Nothing like this has ever</a:t>
            </a:r>
            <a:r>
              <a:rPr lang="en-US" sz="2400" baseline="0" dirty="0"/>
              <a:t> been done before and it is truly a remarkable accomplishment—to take a category that has been the same for many, many years and serve it up in a completely new way. Providing products that are customized to you, making ageLOC Me the next generation in skin care.</a:t>
            </a:r>
          </a:p>
        </p:txBody>
      </p:sp>
    </p:spTree>
    <p:extLst>
      <p:ext uri="{BB962C8B-B14F-4D97-AF65-F5344CB8AC3E}">
        <p14:creationId xmlns:p14="http://schemas.microsoft.com/office/powerpoint/2010/main" val="291734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b="0" i="0" dirty="0"/>
              <a:t>With personalized</a:t>
            </a:r>
            <a:r>
              <a:rPr lang="en-US" sz="2400" b="0" i="0" baseline="0" dirty="0"/>
              <a:t> regimens </a:t>
            </a:r>
            <a:r>
              <a:rPr lang="en-US" sz="2400" b="0" i="0" dirty="0"/>
              <a:t>that are custom</a:t>
            </a:r>
            <a:r>
              <a:rPr lang="en-US" sz="2400" b="0" i="0" baseline="0" dirty="0"/>
              <a:t> selected for you from more than 2,000 possible regimen combinations. </a:t>
            </a:r>
            <a:endParaRPr lang="en-US" sz="2400" b="0" i="0" dirty="0"/>
          </a:p>
          <a:p>
            <a:pPr marL="0" marR="0" indent="0" defTabSz="457200" eaLnBrk="1" fontAlgn="auto" latinLnBrk="0" hangingPunct="1">
              <a:lnSpc>
                <a:spcPct val="117999"/>
              </a:lnSpc>
              <a:spcBef>
                <a:spcPts val="0"/>
              </a:spcBef>
              <a:spcAft>
                <a:spcPts val="0"/>
              </a:spcAft>
              <a:buClrTx/>
              <a:buSzTx/>
              <a:buFontTx/>
              <a:buNone/>
              <a:tabLst/>
              <a:defRPr/>
            </a:pPr>
            <a:endParaRPr lang="en-US" sz="2400" b="0" i="0" dirty="0"/>
          </a:p>
        </p:txBody>
      </p:sp>
    </p:spTree>
    <p:extLst>
      <p:ext uri="{BB962C8B-B14F-4D97-AF65-F5344CB8AC3E}">
        <p14:creationId xmlns:p14="http://schemas.microsoft.com/office/powerpoint/2010/main" val="1215990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70000" lnSpcReduction="20000"/>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b="0" i="0" dirty="0"/>
              <a:t>There are millions</a:t>
            </a:r>
            <a:r>
              <a:rPr lang="en-US" sz="2400" b="0" i="0" baseline="0" dirty="0"/>
              <a:t> of products in the global beauty industry. Some people are really good at curating their own regimens and know what they want. Others, however, are intimidated by skin care and may be confused by all the options that are available. They may not know what’s right for them. That’s what is so great about ageLOC Me. Even if you’re a skin care novice, you can easily find a regimen that will deliver the best results for your skin. </a:t>
            </a:r>
          </a:p>
          <a:p>
            <a:pPr marL="0" marR="0" indent="0" defTabSz="457200" eaLnBrk="1" fontAlgn="auto" latinLnBrk="0" hangingPunct="1">
              <a:lnSpc>
                <a:spcPct val="117999"/>
              </a:lnSpc>
              <a:spcBef>
                <a:spcPts val="0"/>
              </a:spcBef>
              <a:spcAft>
                <a:spcPts val="0"/>
              </a:spcAft>
              <a:buClrTx/>
              <a:buSzTx/>
              <a:buFontTx/>
              <a:buNone/>
              <a:tabLst/>
              <a:defRPr/>
            </a:pPr>
            <a:endParaRPr lang="en-US" sz="2400" b="0" i="0" baseline="0" dirty="0"/>
          </a:p>
          <a:p>
            <a:pPr marL="0" marR="0" indent="0" defTabSz="457200" eaLnBrk="1" fontAlgn="auto" latinLnBrk="0" hangingPunct="1">
              <a:lnSpc>
                <a:spcPct val="117999"/>
              </a:lnSpc>
              <a:spcBef>
                <a:spcPts val="0"/>
              </a:spcBef>
              <a:spcAft>
                <a:spcPts val="0"/>
              </a:spcAft>
              <a:buClrTx/>
              <a:buSzTx/>
              <a:buFontTx/>
              <a:buNone/>
              <a:tabLst/>
              <a:defRPr/>
            </a:pPr>
            <a:r>
              <a:rPr lang="en-US" sz="2400" b="0" i="0" baseline="0" dirty="0"/>
              <a:t>With ageLOC Me, you don’t need to crowd your vanity or bathroom cabinet with dozens of bottles, tubes, and jars. ageLOC Me is simple, convenient, and easy to use. </a:t>
            </a:r>
            <a:endParaRPr lang="en-US" sz="2400" b="0" i="0" dirty="0"/>
          </a:p>
          <a:p>
            <a:pPr marL="0" marR="0" indent="0" defTabSz="457200" eaLnBrk="1" fontAlgn="auto" latinLnBrk="0" hangingPunct="1">
              <a:lnSpc>
                <a:spcPct val="117999"/>
              </a:lnSpc>
              <a:spcBef>
                <a:spcPts val="0"/>
              </a:spcBef>
              <a:spcAft>
                <a:spcPts val="0"/>
              </a:spcAft>
              <a:buClrTx/>
              <a:buSzTx/>
              <a:buFontTx/>
              <a:buNone/>
              <a:tabLst/>
              <a:defRPr/>
            </a:pPr>
            <a:endParaRPr lang="en-US" sz="2400" b="0" i="0" dirty="0"/>
          </a:p>
        </p:txBody>
      </p:sp>
    </p:spTree>
    <p:extLst>
      <p:ext uri="{BB962C8B-B14F-4D97-AF65-F5344CB8AC3E}">
        <p14:creationId xmlns:p14="http://schemas.microsoft.com/office/powerpoint/2010/main" val="369153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dirty="0"/>
              <a:t>We like to refer to it as your personal skin care lab. There’s a magic</a:t>
            </a:r>
            <a:r>
              <a:rPr lang="en-US" sz="2400" baseline="0" dirty="0"/>
              <a:t> that happens when the device delivers your personal, customized products every morning and every night. </a:t>
            </a:r>
            <a:endParaRPr lang="en-US" sz="2400" dirty="0"/>
          </a:p>
          <a:p>
            <a:pPr marL="0" marR="0" indent="0" defTabSz="457200" eaLnBrk="1" fontAlgn="auto" latinLnBrk="0" hangingPunct="1">
              <a:lnSpc>
                <a:spcPct val="117999"/>
              </a:lnSpc>
              <a:spcBef>
                <a:spcPts val="0"/>
              </a:spcBef>
              <a:spcAft>
                <a:spcPts val="0"/>
              </a:spcAft>
              <a:buClrTx/>
              <a:buSzTx/>
              <a:buFontTx/>
              <a:buNone/>
              <a:tabLst/>
              <a:defRPr/>
            </a:pPr>
            <a:endParaRPr lang="en-US" sz="2400" b="0" i="0" dirty="0"/>
          </a:p>
        </p:txBody>
      </p:sp>
    </p:spTree>
    <p:extLst>
      <p:ext uri="{BB962C8B-B14F-4D97-AF65-F5344CB8AC3E}">
        <p14:creationId xmlns:p14="http://schemas.microsoft.com/office/powerpoint/2010/main" val="405976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tx1">
                    <a:lumMod val="50000"/>
                    <a:lumOff val="50000"/>
                  </a:schemeClr>
                </a:solidFill>
              </a:rPr>
              <a:t>Cellular Turnover</a:t>
            </a:r>
          </a:p>
          <a:p>
            <a:pPr marL="209352" lvl="1" indent="0">
              <a:buNone/>
            </a:pPr>
            <a:r>
              <a:rPr lang="en-US" sz="1400" dirty="0">
                <a:solidFill>
                  <a:schemeClr val="tx1">
                    <a:lumMod val="50000"/>
                    <a:lumOff val="50000"/>
                  </a:schemeClr>
                </a:solidFill>
              </a:rPr>
              <a:t>Specialized </a:t>
            </a:r>
            <a:r>
              <a:rPr lang="en-US" sz="1400" dirty="0" err="1">
                <a:solidFill>
                  <a:schemeClr val="tx1">
                    <a:lumMod val="50000"/>
                    <a:lumOff val="50000"/>
                  </a:schemeClr>
                </a:solidFill>
              </a:rPr>
              <a:t>ageLOC</a:t>
            </a:r>
            <a:r>
              <a:rPr lang="en-US" sz="1400" dirty="0">
                <a:solidFill>
                  <a:schemeClr val="tx1">
                    <a:lumMod val="50000"/>
                    <a:lumOff val="50000"/>
                  </a:schemeClr>
                </a:solidFill>
              </a:rPr>
              <a:t> Me Serum helps improve cellular turnover to refine texture, reduce the appearance of pores, and reveal smoother, softer skin—for a noticeably younger looking you. </a:t>
            </a:r>
          </a:p>
          <a:p>
            <a:pPr marL="0" indent="0">
              <a:buNone/>
            </a:pPr>
            <a:r>
              <a:rPr lang="en-US" dirty="0">
                <a:solidFill>
                  <a:schemeClr val="tx1">
                    <a:lumMod val="50000"/>
                    <a:lumOff val="50000"/>
                  </a:schemeClr>
                </a:solidFill>
              </a:rPr>
              <a:t>Pigmentation</a:t>
            </a:r>
          </a:p>
          <a:p>
            <a:pPr marL="211336" lvl="1" indent="-1984">
              <a:buNone/>
            </a:pPr>
            <a:r>
              <a:rPr lang="en-US" sz="1400" dirty="0">
                <a:solidFill>
                  <a:schemeClr val="tx1">
                    <a:lumMod val="50000"/>
                    <a:lumOff val="50000"/>
                  </a:schemeClr>
                </a:solidFill>
              </a:rPr>
              <a:t>Specialized </a:t>
            </a:r>
            <a:r>
              <a:rPr lang="en-US" sz="1400" dirty="0" err="1">
                <a:solidFill>
                  <a:schemeClr val="tx1">
                    <a:lumMod val="50000"/>
                    <a:lumOff val="50000"/>
                  </a:schemeClr>
                </a:solidFill>
              </a:rPr>
              <a:t>ageLOC</a:t>
            </a:r>
            <a:r>
              <a:rPr lang="en-US" sz="1400" dirty="0">
                <a:solidFill>
                  <a:schemeClr val="tx1">
                    <a:lumMod val="50000"/>
                    <a:lumOff val="50000"/>
                  </a:schemeClr>
                </a:solidFill>
              </a:rPr>
              <a:t> Me Serum helps prevent the visible signs of hyperpigmentation and age spots to reveal more even, radiant skin—for a noticeably younger looking you.</a:t>
            </a:r>
          </a:p>
          <a:p>
            <a:pPr marL="0" indent="0">
              <a:buNone/>
            </a:pPr>
            <a:r>
              <a:rPr lang="en-US" dirty="0">
                <a:solidFill>
                  <a:schemeClr val="tx1">
                    <a:lumMod val="50000"/>
                    <a:lumOff val="50000"/>
                  </a:schemeClr>
                </a:solidFill>
              </a:rPr>
              <a:t>Lines/Wrinkles, Firmness</a:t>
            </a:r>
          </a:p>
          <a:p>
            <a:pPr marL="209352" lvl="1" indent="0">
              <a:buNone/>
            </a:pPr>
            <a:r>
              <a:rPr lang="en-US" sz="1400" dirty="0">
                <a:solidFill>
                  <a:schemeClr val="tx1">
                    <a:lumMod val="50000"/>
                    <a:lumOff val="50000"/>
                  </a:schemeClr>
                </a:solidFill>
              </a:rPr>
              <a:t>Specialized </a:t>
            </a:r>
            <a:r>
              <a:rPr lang="en-US" sz="1400" dirty="0" err="1">
                <a:solidFill>
                  <a:schemeClr val="tx1">
                    <a:lumMod val="50000"/>
                    <a:lumOff val="50000"/>
                  </a:schemeClr>
                </a:solidFill>
              </a:rPr>
              <a:t>ageLOC</a:t>
            </a:r>
            <a:r>
              <a:rPr lang="en-US" sz="1400" dirty="0">
                <a:solidFill>
                  <a:schemeClr val="tx1">
                    <a:lumMod val="50000"/>
                    <a:lumOff val="50000"/>
                  </a:schemeClr>
                </a:solidFill>
              </a:rPr>
              <a:t> Me Serum helps improve the visible signs of lines, wrinkles, and sagging—for a noticeably younger looking you.</a:t>
            </a:r>
          </a:p>
          <a:p>
            <a:endParaRPr lang="en-US" dirty="0"/>
          </a:p>
        </p:txBody>
      </p:sp>
    </p:spTree>
    <p:extLst>
      <p:ext uri="{BB962C8B-B14F-4D97-AF65-F5344CB8AC3E}">
        <p14:creationId xmlns:p14="http://schemas.microsoft.com/office/powerpoint/2010/main" val="15707569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file://localhost/Users/erin%201/Documents/Logos/NS%20DTBY%20final%20logos%20clear%20zone.png"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file://localhost/Users/erin%201/Desktop/fountainWht%20icon%20reg%20logo%20no%20tm.png"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file://localhost/Users/erin%201/Documents/Logos/NS%20DTBY%20final%20logos%20clear%20zone.png"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file://localhost/Users/erin%201/Documents/Logos/NS%20DTBY%20final%20logos%20clear%20zone.png"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6" name="Rectangle 15"/>
          <p:cNvSpPr/>
          <p:nvPr userDrawn="1"/>
        </p:nvSpPr>
        <p:spPr>
          <a:xfrm>
            <a:off x="0" y="0"/>
            <a:ext cx="9144000" cy="3416349"/>
          </a:xfrm>
          <a:prstGeom prst="rect">
            <a:avLst/>
          </a:prstGeom>
          <a:gradFill flip="none" rotWithShape="1">
            <a:gsLst>
              <a:gs pos="78000">
                <a:srgbClr val="005DA6"/>
              </a:gs>
              <a:gs pos="5000">
                <a:srgbClr val="00BFC9"/>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515AC7A-E2D5-4741-BEBB-0FB10E384F9C}" type="slidenum">
              <a:rPr lang="en-US" smtClean="0"/>
              <a:pPr/>
              <a:t>‹#›</a:t>
            </a:fld>
            <a:endParaRPr lang="en-US" dirty="0"/>
          </a:p>
        </p:txBody>
      </p:sp>
      <p:sp>
        <p:nvSpPr>
          <p:cNvPr id="10" name="Rectangle 9"/>
          <p:cNvSpPr/>
          <p:nvPr userDrawn="1"/>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1" name="Picture 10"/>
          <p:cNvPicPr>
            <a:picLocks noChangeAspect="1"/>
          </p:cNvPicPr>
          <p:nvPr userDrawn="1"/>
        </p:nvPicPr>
        <p:blipFill>
          <a:blip r:embed="rId2" cstate="print"/>
          <a:stretch>
            <a:fillRect/>
          </a:stretch>
        </p:blipFill>
        <p:spPr>
          <a:xfrm>
            <a:off x="8586692" y="4786884"/>
            <a:ext cx="274320" cy="274320"/>
          </a:xfrm>
          <a:prstGeom prst="rect">
            <a:avLst/>
          </a:prstGeom>
        </p:spPr>
      </p:pic>
      <p:sp>
        <p:nvSpPr>
          <p:cNvPr id="14" name="Rectangle 13"/>
          <p:cNvSpPr/>
          <p:nvPr userDrawn="1"/>
        </p:nvSpPr>
        <p:spPr>
          <a:xfrm>
            <a:off x="0" y="3424428"/>
            <a:ext cx="9144000" cy="1719072"/>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2" name="NS DTBY final logos clear zone.png" descr="/Users/erin 1/Documents/Logos/NS DTBY final logos clear zone.png"/>
          <p:cNvPicPr>
            <a:picLocks noChangeAspect="1"/>
          </p:cNvPicPr>
          <p:nvPr userDrawn="1"/>
        </p:nvPicPr>
        <p:blipFill>
          <a:blip r:embed="rId3" r:link="rId4" cstate="print">
            <a:extLst>
              <a:ext uri="{28A0092B-C50C-407E-A947-70E740481C1C}">
                <a14:useLocalDpi xmlns:a14="http://schemas.microsoft.com/office/drawing/2010/main"/>
              </a:ext>
            </a:extLst>
          </a:blip>
          <a:stretch>
            <a:fillRect/>
          </a:stretch>
        </p:blipFill>
        <p:spPr>
          <a:xfrm>
            <a:off x="7351070" y="3548527"/>
            <a:ext cx="1745700" cy="1565654"/>
          </a:xfrm>
          <a:prstGeom prst="rect">
            <a:avLst/>
          </a:prstGeom>
        </p:spPr>
      </p:pic>
    </p:spTree>
    <p:extLst>
      <p:ext uri="{BB962C8B-B14F-4D97-AF65-F5344CB8AC3E}">
        <p14:creationId xmlns:p14="http://schemas.microsoft.com/office/powerpoint/2010/main" val="385595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3000">
                <a:solidFill>
                  <a:srgbClr val="646569"/>
                </a:solidFill>
              </a:defRPr>
            </a:lvl1pPr>
          </a:lstStyle>
          <a:p>
            <a:r>
              <a:rPr lang="en-US" dirty="0"/>
              <a:t>SLIDE TITLE</a:t>
            </a:r>
          </a:p>
        </p:txBody>
      </p:sp>
      <p:sp>
        <p:nvSpPr>
          <p:cNvPr id="3" name="Content Placeholder 2"/>
          <p:cNvSpPr>
            <a:spLocks noGrp="1"/>
          </p:cNvSpPr>
          <p:nvPr>
            <p:ph idx="1"/>
          </p:nvPr>
        </p:nvSpPr>
        <p:spPr>
          <a:xfrm>
            <a:off x="457200" y="1200150"/>
            <a:ext cx="8229600" cy="3394075"/>
          </a:xfrm>
          <a:prstGeom prst="rect">
            <a:avLst/>
          </a:prstGeom>
        </p:spPr>
        <p:txBody>
          <a:bodyPr/>
          <a:lstStyle>
            <a:lvl1pPr>
              <a:defRPr>
                <a:solidFill>
                  <a:srgbClr val="646569"/>
                </a:solidFill>
              </a:defRPr>
            </a:lvl1pPr>
            <a:lvl2pPr>
              <a:defRPr>
                <a:solidFill>
                  <a:srgbClr val="646569"/>
                </a:solidFill>
              </a:defRPr>
            </a:lvl2pPr>
            <a:lvl3pPr>
              <a:defRPr>
                <a:solidFill>
                  <a:srgbClr val="646569"/>
                </a:solidFill>
              </a:defRPr>
            </a:lvl3pPr>
            <a:lvl4pPr>
              <a:defRPr>
                <a:solidFill>
                  <a:srgbClr val="646569"/>
                </a:solidFill>
              </a:defRPr>
            </a:lvl4pPr>
            <a:lvl5pPr>
              <a:defRPr>
                <a:solidFill>
                  <a:srgbClr val="64656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0" y="4704588"/>
            <a:ext cx="9144000" cy="438912"/>
          </a:xfrm>
          <a:prstGeom prst="rect">
            <a:avLst/>
          </a:prstGeom>
          <a:gradFill flip="none" rotWithShape="1">
            <a:gsLst>
              <a:gs pos="91000">
                <a:srgbClr val="1C324D"/>
              </a:gs>
              <a:gs pos="18000">
                <a:srgbClr val="01708C"/>
              </a:gs>
            </a:gsLst>
            <a:lin ang="5100000" scaled="0"/>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7" name="Picture 6"/>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2242295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3000">
                <a:solidFill>
                  <a:srgbClr val="646569"/>
                </a:solidFill>
              </a:defRPr>
            </a:lvl1pPr>
          </a:lstStyle>
          <a:p>
            <a:r>
              <a:rPr lang="en-US" dirty="0"/>
              <a:t>SLIDE TITLE</a:t>
            </a:r>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10"/>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515AC7A-E2D5-4741-BEBB-0FB10E384F9C}" type="slidenum">
              <a:rPr lang="en-US" smtClean="0"/>
              <a:pPr/>
              <a:t>‹#›</a:t>
            </a:fld>
            <a:endParaRPr lang="en-US" dirty="0"/>
          </a:p>
        </p:txBody>
      </p:sp>
      <p:sp>
        <p:nvSpPr>
          <p:cNvPr id="11" name="Rectangle 10"/>
          <p:cNvSpPr/>
          <p:nvPr userDrawn="1"/>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2" name="Picture 11"/>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1675281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3000">
                <a:solidFill>
                  <a:srgbClr val="646569"/>
                </a:solidFill>
              </a:defRPr>
            </a:lvl1pPr>
          </a:lstStyle>
          <a:p>
            <a:r>
              <a:rPr lang="en-US" dirty="0"/>
              <a:t>SLIDE TITLE</a:t>
            </a:r>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p:cNvSpPr/>
          <p:nvPr userDrawn="1"/>
        </p:nvSpPr>
        <p:spPr>
          <a:xfrm>
            <a:off x="0" y="4704588"/>
            <a:ext cx="9144000" cy="438912"/>
          </a:xfrm>
          <a:prstGeom prst="rect">
            <a:avLst/>
          </a:prstGeom>
          <a:gradFill flip="none" rotWithShape="1">
            <a:gsLst>
              <a:gs pos="100000">
                <a:srgbClr val="ADD9C9"/>
              </a:gs>
              <a:gs pos="0">
                <a:srgbClr val="6EB7DA"/>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8" name="Picture 17"/>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1362805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3000">
                <a:solidFill>
                  <a:srgbClr val="646569"/>
                </a:solidFill>
              </a:defRPr>
            </a:lvl1pPr>
          </a:lstStyle>
          <a:p>
            <a:r>
              <a:rPr lang="en-US" dirty="0"/>
              <a:t>SLIDE TITLE</a:t>
            </a:r>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4704588"/>
            <a:ext cx="9144000" cy="438912"/>
          </a:xfrm>
          <a:prstGeom prst="rect">
            <a:avLst/>
          </a:prstGeom>
          <a:gradFill flip="none" rotWithShape="1">
            <a:gsLst>
              <a:gs pos="91000">
                <a:srgbClr val="1C324D"/>
              </a:gs>
              <a:gs pos="18000">
                <a:srgbClr val="01708C"/>
              </a:gs>
            </a:gsLst>
            <a:lin ang="5100000" scaled="0"/>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8" name="Picture 7"/>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755157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Rectangle 4"/>
          <p:cNvSpPr/>
          <p:nvPr userDrawn="1"/>
        </p:nvSpPr>
        <p:spPr>
          <a:xfrm>
            <a:off x="0" y="-1"/>
            <a:ext cx="9144000" cy="5276088"/>
          </a:xfrm>
          <a:prstGeom prst="rect">
            <a:avLst/>
          </a:prstGeom>
          <a:gradFill flip="none" rotWithShape="1">
            <a:gsLst>
              <a:gs pos="78000">
                <a:srgbClr val="005DA6"/>
              </a:gs>
              <a:gs pos="5000">
                <a:srgbClr val="00BFC9"/>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4" name="fountainWht icon reg logo no tm.png" descr="/Users/erin 1/Desktop/fountainWht icon reg logo no tm.png"/>
          <p:cNvPicPr>
            <a:picLocks noChangeAspect="1"/>
          </p:cNvPicPr>
          <p:nvPr userDrawn="1"/>
        </p:nvPicPr>
        <p:blipFill>
          <a:blip r:embed="rId2" r:link="rId3" cstate="print">
            <a:extLst>
              <a:ext uri="{28A0092B-C50C-407E-A947-70E740481C1C}">
                <a14:useLocalDpi xmlns:a14="http://schemas.microsoft.com/office/drawing/2010/main"/>
              </a:ext>
            </a:extLst>
          </a:blip>
          <a:stretch>
            <a:fillRect/>
          </a:stretch>
        </p:blipFill>
        <p:spPr>
          <a:xfrm>
            <a:off x="4016912" y="2006600"/>
            <a:ext cx="1114748" cy="1127760"/>
          </a:xfrm>
          <a:prstGeom prst="rect">
            <a:avLst/>
          </a:prstGeom>
        </p:spPr>
      </p:pic>
    </p:spTree>
    <p:extLst>
      <p:ext uri="{BB962C8B-B14F-4D97-AF65-F5344CB8AC3E}">
        <p14:creationId xmlns:p14="http://schemas.microsoft.com/office/powerpoint/2010/main" val="1140120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1948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69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EB1603C4-F88A-4CA0-972E-5CDED04C913E}" type="datetimeFigureOut">
              <a:rPr lang="en-US" smtClean="0"/>
              <a:t>9/27/2016</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78979A74-0569-42ED-B00C-4D437AAC4749}" type="slidenum">
              <a:rPr lang="en-US" smtClean="0"/>
              <a:t>‹#›</a:t>
            </a:fld>
            <a:endParaRPr lang="en-US"/>
          </a:p>
        </p:txBody>
      </p:sp>
    </p:spTree>
    <p:extLst>
      <p:ext uri="{BB962C8B-B14F-4D97-AF65-F5344CB8AC3E}">
        <p14:creationId xmlns:p14="http://schemas.microsoft.com/office/powerpoint/2010/main" val="399981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9/27/2016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125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9/27/2016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008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515AC7A-E2D5-4741-BEBB-0FB10E384F9C}" type="slidenum">
              <a:rPr lang="en-US" smtClean="0"/>
              <a:pPr/>
              <a:t>‹#›</a:t>
            </a:fld>
            <a:endParaRPr lang="en-US" dirty="0"/>
          </a:p>
        </p:txBody>
      </p:sp>
      <p:sp>
        <p:nvSpPr>
          <p:cNvPr id="10" name="Rectangle 9"/>
          <p:cNvSpPr/>
          <p:nvPr userDrawn="1"/>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1" name="Picture 10"/>
          <p:cNvPicPr>
            <a:picLocks noChangeAspect="1"/>
          </p:cNvPicPr>
          <p:nvPr userDrawn="1"/>
        </p:nvPicPr>
        <p:blipFill>
          <a:blip r:embed="rId2" cstate="print"/>
          <a:stretch>
            <a:fillRect/>
          </a:stretch>
        </p:blipFill>
        <p:spPr>
          <a:xfrm>
            <a:off x="8586692" y="4786884"/>
            <a:ext cx="274320" cy="274320"/>
          </a:xfrm>
          <a:prstGeom prst="rect">
            <a:avLst/>
          </a:prstGeom>
        </p:spPr>
      </p:pic>
      <p:sp>
        <p:nvSpPr>
          <p:cNvPr id="16" name="Rectangle 15"/>
          <p:cNvSpPr/>
          <p:nvPr userDrawn="1"/>
        </p:nvSpPr>
        <p:spPr>
          <a:xfrm>
            <a:off x="0" y="0"/>
            <a:ext cx="9144000" cy="3416349"/>
          </a:xfrm>
          <a:prstGeom prst="rect">
            <a:avLst/>
          </a:prstGeom>
          <a:gradFill flip="none" rotWithShape="1">
            <a:gsLst>
              <a:gs pos="100000">
                <a:srgbClr val="ADD9C9"/>
              </a:gs>
              <a:gs pos="0">
                <a:srgbClr val="6EB7DA"/>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3" name="Title 1"/>
          <p:cNvSpPr txBox="1">
            <a:spLocks/>
          </p:cNvSpPr>
          <p:nvPr userDrawn="1"/>
        </p:nvSpPr>
        <p:spPr>
          <a:xfrm>
            <a:off x="457200" y="1765698"/>
            <a:ext cx="8229600" cy="1131094"/>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Arial"/>
                <a:ea typeface="+mj-ea"/>
                <a:cs typeface="Arial"/>
              </a:defRPr>
            </a:lvl1pPr>
          </a:lstStyle>
          <a:p>
            <a:pPr algn="l"/>
            <a:r>
              <a:rPr lang="en-US" dirty="0">
                <a:solidFill>
                  <a:schemeClr val="bg1"/>
                </a:solidFill>
              </a:rPr>
              <a:t>PRESENTATION</a:t>
            </a:r>
            <a:br>
              <a:rPr lang="en-US" dirty="0">
                <a:solidFill>
                  <a:schemeClr val="bg1"/>
                </a:solidFill>
              </a:rPr>
            </a:br>
            <a:r>
              <a:rPr lang="en-US" dirty="0">
                <a:solidFill>
                  <a:schemeClr val="bg1"/>
                </a:solidFill>
              </a:rPr>
              <a:t>SLIDE TITLE</a:t>
            </a:r>
          </a:p>
        </p:txBody>
      </p:sp>
      <p:sp>
        <p:nvSpPr>
          <p:cNvPr id="14" name="Rectangle 13"/>
          <p:cNvSpPr/>
          <p:nvPr userDrawn="1"/>
        </p:nvSpPr>
        <p:spPr>
          <a:xfrm>
            <a:off x="-49268" y="3392162"/>
            <a:ext cx="9144000" cy="1719072"/>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2" name="NS DTBY final logos clear zone.png" descr="/Users/erin 1/Documents/Logos/NS DTBY final logos clear zone.png"/>
          <p:cNvPicPr>
            <a:picLocks noChangeAspect="1"/>
          </p:cNvPicPr>
          <p:nvPr userDrawn="1"/>
        </p:nvPicPr>
        <p:blipFill>
          <a:blip r:embed="rId3" r:link="rId4" cstate="print">
            <a:extLst>
              <a:ext uri="{28A0092B-C50C-407E-A947-70E740481C1C}">
                <a14:useLocalDpi xmlns:a14="http://schemas.microsoft.com/office/drawing/2010/main"/>
              </a:ext>
            </a:extLst>
          </a:blip>
          <a:stretch>
            <a:fillRect/>
          </a:stretch>
        </p:blipFill>
        <p:spPr>
          <a:xfrm>
            <a:off x="7351070" y="3548527"/>
            <a:ext cx="1745700" cy="1565654"/>
          </a:xfrm>
          <a:prstGeom prst="rect">
            <a:avLst/>
          </a:prstGeom>
        </p:spPr>
      </p:pic>
    </p:spTree>
    <p:extLst>
      <p:ext uri="{BB962C8B-B14F-4D97-AF65-F5344CB8AC3E}">
        <p14:creationId xmlns:p14="http://schemas.microsoft.com/office/powerpoint/2010/main" val="749690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9/27/2016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35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1603C4-F88A-4CA0-972E-5CDED04C913E}" type="datetimeFigureOut">
              <a:rPr lang="en-US" smtClean="0">
                <a:solidFill>
                  <a:prstClr val="black">
                    <a:tint val="75000"/>
                  </a:prstClr>
                </a:solidFill>
              </a:rPr>
              <a:pPr/>
              <a:t>9/27/2016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9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1603C4-F88A-4CA0-972E-5CDED04C913E}" type="datetimeFigureOut">
              <a:rPr lang="en-US" smtClean="0">
                <a:solidFill>
                  <a:prstClr val="black">
                    <a:tint val="75000"/>
                  </a:prstClr>
                </a:solidFill>
              </a:rPr>
              <a:pPr/>
              <a:t>9/27/2016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726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1603C4-F88A-4CA0-972E-5CDED04C913E}" type="datetimeFigureOut">
              <a:rPr lang="en-US" smtClean="0">
                <a:solidFill>
                  <a:prstClr val="black">
                    <a:tint val="75000"/>
                  </a:prstClr>
                </a:solidFill>
              </a:rPr>
              <a:pPr/>
              <a:t>9/27/2016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480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1603C4-F88A-4CA0-972E-5CDED04C913E}" type="datetimeFigureOut">
              <a:rPr lang="en-US" smtClean="0">
                <a:solidFill>
                  <a:prstClr val="black">
                    <a:tint val="75000"/>
                  </a:prstClr>
                </a:solidFill>
              </a:rPr>
              <a:pPr/>
              <a:t>9/27/2016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285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B1603C4-F88A-4CA0-972E-5CDED04C913E}" type="datetimeFigureOut">
              <a:rPr lang="en-US" smtClean="0">
                <a:solidFill>
                  <a:prstClr val="black">
                    <a:tint val="75000"/>
                  </a:prstClr>
                </a:solidFill>
              </a:rPr>
              <a:pPr/>
              <a:t>9/27/2016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146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B1603C4-F88A-4CA0-972E-5CDED04C913E}" type="datetimeFigureOut">
              <a:rPr lang="en-US" smtClean="0">
                <a:solidFill>
                  <a:prstClr val="black">
                    <a:tint val="75000"/>
                  </a:prstClr>
                </a:solidFill>
              </a:rPr>
              <a:pPr/>
              <a:t>9/27/2016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826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9/27/2016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769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9/27/2016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819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Rectangle 1"/>
          <p:cNvSpPr/>
          <p:nvPr userDrawn="1"/>
        </p:nvSpPr>
        <p:spPr>
          <a:xfrm>
            <a:off x="0" y="4695755"/>
            <a:ext cx="9144000" cy="4477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288" rtl="0"/>
            <a:endParaRPr lang="en-US" sz="1800" kern="1200">
              <a:solidFill>
                <a:prstClr val="white"/>
              </a:solidFill>
              <a:latin typeface="Arial"/>
            </a:endParaRPr>
          </a:p>
        </p:txBody>
      </p:sp>
      <p:pic>
        <p:nvPicPr>
          <p:cNvPr id="4" name="Picture 3"/>
          <p:cNvPicPr>
            <a:picLocks noChangeAspect="1"/>
          </p:cNvPicPr>
          <p:nvPr userDrawn="1"/>
        </p:nvPicPr>
        <p:blipFill>
          <a:blip r:embed="rId2"/>
          <a:stretch>
            <a:fillRect/>
          </a:stretch>
        </p:blipFill>
        <p:spPr>
          <a:xfrm>
            <a:off x="0" y="1"/>
            <a:ext cx="9144000" cy="5170518"/>
          </a:xfrm>
          <a:prstGeom prst="rect">
            <a:avLst/>
          </a:prstGeom>
        </p:spPr>
      </p:pic>
    </p:spTree>
    <p:extLst>
      <p:ext uri="{BB962C8B-B14F-4D97-AF65-F5344CB8AC3E}">
        <p14:creationId xmlns:p14="http://schemas.microsoft.com/office/powerpoint/2010/main" val="1046725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515AC7A-E2D5-4741-BEBB-0FB10E384F9C}" type="slidenum">
              <a:rPr lang="en-US" smtClean="0"/>
              <a:pPr/>
              <a:t>‹#›</a:t>
            </a:fld>
            <a:endParaRPr lang="en-US" dirty="0"/>
          </a:p>
        </p:txBody>
      </p:sp>
      <p:pic>
        <p:nvPicPr>
          <p:cNvPr id="11" name="Picture 10"/>
          <p:cNvPicPr>
            <a:picLocks noChangeAspect="1"/>
          </p:cNvPicPr>
          <p:nvPr userDrawn="1"/>
        </p:nvPicPr>
        <p:blipFill>
          <a:blip r:embed="rId2" cstate="print"/>
          <a:stretch>
            <a:fillRect/>
          </a:stretch>
        </p:blipFill>
        <p:spPr>
          <a:xfrm>
            <a:off x="8586692" y="4786884"/>
            <a:ext cx="274320" cy="274320"/>
          </a:xfrm>
          <a:prstGeom prst="rect">
            <a:avLst/>
          </a:prstGeom>
        </p:spPr>
      </p:pic>
      <p:sp>
        <p:nvSpPr>
          <p:cNvPr id="12" name="Rectangle 11"/>
          <p:cNvSpPr/>
          <p:nvPr userDrawn="1"/>
        </p:nvSpPr>
        <p:spPr>
          <a:xfrm>
            <a:off x="0" y="0"/>
            <a:ext cx="9144000" cy="3416349"/>
          </a:xfrm>
          <a:prstGeom prst="rect">
            <a:avLst/>
          </a:prstGeom>
          <a:gradFill flip="none" rotWithShape="1">
            <a:gsLst>
              <a:gs pos="88000">
                <a:srgbClr val="1C324D"/>
              </a:gs>
              <a:gs pos="0">
                <a:srgbClr val="01708C"/>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3" name="Title 1"/>
          <p:cNvSpPr txBox="1">
            <a:spLocks/>
          </p:cNvSpPr>
          <p:nvPr userDrawn="1"/>
        </p:nvSpPr>
        <p:spPr>
          <a:xfrm>
            <a:off x="457200" y="1765698"/>
            <a:ext cx="8229600" cy="1131094"/>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Arial"/>
                <a:ea typeface="+mj-ea"/>
                <a:cs typeface="Arial"/>
              </a:defRPr>
            </a:lvl1pPr>
          </a:lstStyle>
          <a:p>
            <a:pPr algn="l"/>
            <a:r>
              <a:rPr lang="en-US" dirty="0">
                <a:solidFill>
                  <a:schemeClr val="bg1"/>
                </a:solidFill>
              </a:rPr>
              <a:t>PRESENTATION</a:t>
            </a:r>
            <a:br>
              <a:rPr lang="en-US" dirty="0">
                <a:solidFill>
                  <a:schemeClr val="bg1"/>
                </a:solidFill>
              </a:rPr>
            </a:br>
            <a:r>
              <a:rPr lang="en-US" dirty="0">
                <a:solidFill>
                  <a:schemeClr val="bg1"/>
                </a:solidFill>
              </a:rPr>
              <a:t>SLIDE TITLE</a:t>
            </a:r>
          </a:p>
        </p:txBody>
      </p:sp>
      <p:sp>
        <p:nvSpPr>
          <p:cNvPr id="14" name="Rectangle 13"/>
          <p:cNvSpPr/>
          <p:nvPr userDrawn="1"/>
        </p:nvSpPr>
        <p:spPr>
          <a:xfrm>
            <a:off x="0" y="3424428"/>
            <a:ext cx="9144000" cy="1719072"/>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NS DTBY final logos clear zone.png" descr="/Users/erin 1/Documents/Logos/NS DTBY final logos clear zone.png"/>
          <p:cNvPicPr>
            <a:picLocks noChangeAspect="1"/>
          </p:cNvPicPr>
          <p:nvPr userDrawn="1"/>
        </p:nvPicPr>
        <p:blipFill>
          <a:blip r:embed="rId3" r:link="rId4" cstate="print">
            <a:extLst>
              <a:ext uri="{28A0092B-C50C-407E-A947-70E740481C1C}">
                <a14:useLocalDpi xmlns:a14="http://schemas.microsoft.com/office/drawing/2010/main"/>
              </a:ext>
            </a:extLst>
          </a:blip>
          <a:stretch>
            <a:fillRect/>
          </a:stretch>
        </p:blipFill>
        <p:spPr>
          <a:xfrm>
            <a:off x="7351070" y="3548527"/>
            <a:ext cx="1745700" cy="1565654"/>
          </a:xfrm>
          <a:prstGeom prst="rect">
            <a:avLst/>
          </a:prstGeom>
        </p:spPr>
      </p:pic>
    </p:spTree>
    <p:extLst>
      <p:ext uri="{BB962C8B-B14F-4D97-AF65-F5344CB8AC3E}">
        <p14:creationId xmlns:p14="http://schemas.microsoft.com/office/powerpoint/2010/main" val="796566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2" name="Rectangle 1"/>
          <p:cNvSpPr/>
          <p:nvPr userDrawn="1"/>
        </p:nvSpPr>
        <p:spPr>
          <a:xfrm>
            <a:off x="0" y="4695755"/>
            <a:ext cx="9144000" cy="4477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288" rtl="0"/>
            <a:endParaRPr lang="en-US" sz="1800" kern="1200">
              <a:solidFill>
                <a:prstClr val="white"/>
              </a:solidFill>
            </a:endParaRPr>
          </a:p>
        </p:txBody>
      </p:sp>
    </p:spTree>
    <p:extLst>
      <p:ext uri="{BB962C8B-B14F-4D97-AF65-F5344CB8AC3E}">
        <p14:creationId xmlns:p14="http://schemas.microsoft.com/office/powerpoint/2010/main" val="444743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RM030590clon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60" y="0"/>
            <a:ext cx="9154160" cy="5143500"/>
          </a:xfrm>
          <a:prstGeom prst="rect">
            <a:avLst/>
          </a:prstGeom>
        </p:spPr>
      </p:pic>
      <p:sp>
        <p:nvSpPr>
          <p:cNvPr id="5" name="Slide Number Placeholder 2"/>
          <p:cNvSpPr>
            <a:spLocks noGrp="1"/>
          </p:cNvSpPr>
          <p:nvPr>
            <p:ph type="sldNum" sz="quarter" idx="10"/>
          </p:nvPr>
        </p:nvSpPr>
        <p:spPr>
          <a:xfrm>
            <a:off x="8320445" y="4964699"/>
            <a:ext cx="769581" cy="185853"/>
          </a:xfrm>
        </p:spPr>
        <p:txBody>
          <a:bodyPr/>
          <a:lstStyle>
            <a:lvl1pPr algn="r">
              <a:defRPr sz="800">
                <a:solidFill>
                  <a:srgbClr val="FFFFFF"/>
                </a:solidFill>
              </a:defRPr>
            </a:lvl1pPr>
          </a:lstStyle>
          <a:p>
            <a:pPr defTabSz="914288"/>
            <a:fld id="{86CB4B4D-7CA3-9044-876B-883B54F8677D}" type="slidenum">
              <a:rPr lang="en-US" smtClean="0"/>
              <a:pPr defTabSz="914288"/>
              <a:t>‹#›</a:t>
            </a:fld>
            <a:endParaRPr lang="en-US" dirty="0"/>
          </a:p>
        </p:txBody>
      </p:sp>
    </p:spTree>
    <p:extLst>
      <p:ext uri="{BB962C8B-B14F-4D97-AF65-F5344CB8AC3E}">
        <p14:creationId xmlns:p14="http://schemas.microsoft.com/office/powerpoint/2010/main" val="1485303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9/27/2016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543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9/27/2016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575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9/27/2016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33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1603C4-F88A-4CA0-972E-5CDED04C913E}" type="datetimeFigureOut">
              <a:rPr lang="en-US" smtClean="0">
                <a:solidFill>
                  <a:prstClr val="black">
                    <a:tint val="75000"/>
                  </a:prstClr>
                </a:solidFill>
              </a:rPr>
              <a:pPr/>
              <a:t>9/27/2016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777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1603C4-F88A-4CA0-972E-5CDED04C913E}" type="datetimeFigureOut">
              <a:rPr lang="en-US" smtClean="0">
                <a:solidFill>
                  <a:prstClr val="black">
                    <a:tint val="75000"/>
                  </a:prstClr>
                </a:solidFill>
              </a:rPr>
              <a:pPr/>
              <a:t>9/27/2016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1074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1603C4-F88A-4CA0-972E-5CDED04C913E}" type="datetimeFigureOut">
              <a:rPr lang="en-US" smtClean="0">
                <a:solidFill>
                  <a:prstClr val="black">
                    <a:tint val="75000"/>
                  </a:prstClr>
                </a:solidFill>
              </a:rPr>
              <a:pPr/>
              <a:t>9/27/2016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888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1603C4-F88A-4CA0-972E-5CDED04C913E}" type="datetimeFigureOut">
              <a:rPr lang="en-US" smtClean="0">
                <a:solidFill>
                  <a:prstClr val="black">
                    <a:tint val="75000"/>
                  </a:prstClr>
                </a:solidFill>
              </a:rPr>
              <a:pPr/>
              <a:t>9/27/2016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12509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B1603C4-F88A-4CA0-972E-5CDED04C913E}" type="datetimeFigureOut">
              <a:rPr lang="en-US" smtClean="0">
                <a:solidFill>
                  <a:prstClr val="black">
                    <a:tint val="75000"/>
                  </a:prstClr>
                </a:solidFill>
              </a:rPr>
              <a:pPr/>
              <a:t>9/27/2016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68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7" name="Rectangle 16"/>
          <p:cNvSpPr/>
          <p:nvPr userDrawn="1"/>
        </p:nvSpPr>
        <p:spPr>
          <a:xfrm>
            <a:off x="0" y="-1"/>
            <a:ext cx="9144000" cy="4709160"/>
          </a:xfrm>
          <a:prstGeom prst="rect">
            <a:avLst/>
          </a:prstGeom>
          <a:gradFill flip="none" rotWithShape="1">
            <a:gsLst>
              <a:gs pos="78000">
                <a:srgbClr val="005DA6"/>
              </a:gs>
              <a:gs pos="5000">
                <a:srgbClr val="00BFC9"/>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0" name="Rectangle 19"/>
          <p:cNvSpPr/>
          <p:nvPr userDrawn="1"/>
        </p:nvSpPr>
        <p:spPr>
          <a:xfrm>
            <a:off x="0" y="4704588"/>
            <a:ext cx="9144000" cy="438912"/>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35" name="Picture 34"/>
          <p:cNvPicPr>
            <a:picLocks noChangeAspect="1"/>
          </p:cNvPicPr>
          <p:nvPr userDrawn="1"/>
        </p:nvPicPr>
        <p:blipFill>
          <a:blip r:embed="rId2" cstate="print"/>
          <a:stretch>
            <a:fillRect/>
          </a:stretch>
        </p:blipFill>
        <p:spPr>
          <a:xfrm>
            <a:off x="8586692" y="4787226"/>
            <a:ext cx="274320" cy="274320"/>
          </a:xfrm>
          <a:prstGeom prst="rect">
            <a:avLst/>
          </a:prstGeom>
        </p:spPr>
      </p:pic>
      <p:sp>
        <p:nvSpPr>
          <p:cNvPr id="38" name="Subtitle 9"/>
          <p:cNvSpPr>
            <a:spLocks noGrp="1"/>
          </p:cNvSpPr>
          <p:nvPr>
            <p:ph type="subTitle" idx="1" hasCustomPrompt="1"/>
          </p:nvPr>
        </p:nvSpPr>
        <p:spPr>
          <a:xfrm>
            <a:off x="457200" y="2355274"/>
            <a:ext cx="6400800" cy="400242"/>
          </a:xfrm>
          <a:prstGeom prst="rect">
            <a:avLst/>
          </a:prstGeom>
        </p:spPr>
        <p:txBody>
          <a:bodyPr/>
          <a:lstStyle>
            <a:lvl1pPr marL="0" indent="0">
              <a:buNone/>
              <a:defRPr>
                <a:solidFill>
                  <a:srgbClr val="FFFFFF"/>
                </a:solidFill>
              </a:defRPr>
            </a:lvl1pPr>
          </a:lstStyle>
          <a:p>
            <a:r>
              <a:rPr lang="en-US" dirty="0"/>
              <a:t>SUBTITLE</a:t>
            </a:r>
          </a:p>
        </p:txBody>
      </p:sp>
      <p:sp>
        <p:nvSpPr>
          <p:cNvPr id="40" name="Title 27"/>
          <p:cNvSpPr>
            <a:spLocks noGrp="1"/>
          </p:cNvSpPr>
          <p:nvPr>
            <p:ph type="title" hasCustomPrompt="1"/>
          </p:nvPr>
        </p:nvSpPr>
        <p:spPr>
          <a:xfrm>
            <a:off x="457200" y="1765698"/>
            <a:ext cx="8229600" cy="589575"/>
          </a:xfrm>
          <a:prstGeom prst="rect">
            <a:avLst/>
          </a:prstGeom>
        </p:spPr>
        <p:txBody>
          <a:bodyPr>
            <a:normAutofit fontScale="90000"/>
          </a:bodyPr>
          <a:lstStyle>
            <a:lvl1pPr algn="l">
              <a:defRPr sz="3000">
                <a:solidFill>
                  <a:srgbClr val="FFFFFF"/>
                </a:solidFill>
              </a:defRPr>
            </a:lvl1pPr>
          </a:lstStyle>
          <a:p>
            <a:r>
              <a:rPr lang="en-US" dirty="0"/>
              <a:t>DIVIDER SLIDE TITLE</a:t>
            </a:r>
          </a:p>
        </p:txBody>
      </p:sp>
    </p:spTree>
    <p:extLst>
      <p:ext uri="{BB962C8B-B14F-4D97-AF65-F5344CB8AC3E}">
        <p14:creationId xmlns:p14="http://schemas.microsoft.com/office/powerpoint/2010/main" val="20543241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B1603C4-F88A-4CA0-972E-5CDED04C913E}" type="datetimeFigureOut">
              <a:rPr lang="en-US" smtClean="0">
                <a:solidFill>
                  <a:prstClr val="black">
                    <a:tint val="75000"/>
                  </a:prstClr>
                </a:solidFill>
              </a:rPr>
              <a:pPr/>
              <a:t>9/27/2016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8564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9/27/2016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4348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9/27/2016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9594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Rectangle 1"/>
          <p:cNvSpPr/>
          <p:nvPr userDrawn="1"/>
        </p:nvSpPr>
        <p:spPr>
          <a:xfrm>
            <a:off x="0" y="4695755"/>
            <a:ext cx="9144000" cy="4477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288" rtl="0"/>
            <a:endParaRPr lang="en-US" sz="1800" kern="1200">
              <a:solidFill>
                <a:prstClr val="white"/>
              </a:solidFill>
              <a:latin typeface="Arial"/>
            </a:endParaRPr>
          </a:p>
        </p:txBody>
      </p:sp>
      <p:pic>
        <p:nvPicPr>
          <p:cNvPr id="4" name="Picture 3"/>
          <p:cNvPicPr>
            <a:picLocks noChangeAspect="1"/>
          </p:cNvPicPr>
          <p:nvPr userDrawn="1"/>
        </p:nvPicPr>
        <p:blipFill>
          <a:blip r:embed="rId2"/>
          <a:stretch>
            <a:fillRect/>
          </a:stretch>
        </p:blipFill>
        <p:spPr>
          <a:xfrm>
            <a:off x="0" y="1"/>
            <a:ext cx="9144000" cy="5170518"/>
          </a:xfrm>
          <a:prstGeom prst="rect">
            <a:avLst/>
          </a:prstGeom>
        </p:spPr>
      </p:pic>
    </p:spTree>
    <p:extLst>
      <p:ext uri="{BB962C8B-B14F-4D97-AF65-F5344CB8AC3E}">
        <p14:creationId xmlns:p14="http://schemas.microsoft.com/office/powerpoint/2010/main" val="6595246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2" name="Rectangle 1"/>
          <p:cNvSpPr/>
          <p:nvPr userDrawn="1"/>
        </p:nvSpPr>
        <p:spPr>
          <a:xfrm>
            <a:off x="0" y="4695755"/>
            <a:ext cx="9144000" cy="4477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288" rtl="0"/>
            <a:endParaRPr lang="en-US" sz="1800" kern="1200">
              <a:solidFill>
                <a:prstClr val="white"/>
              </a:solidFill>
            </a:endParaRPr>
          </a:p>
        </p:txBody>
      </p:sp>
    </p:spTree>
    <p:extLst>
      <p:ext uri="{BB962C8B-B14F-4D97-AF65-F5344CB8AC3E}">
        <p14:creationId xmlns:p14="http://schemas.microsoft.com/office/powerpoint/2010/main" val="6276718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RM030590clon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60" y="0"/>
            <a:ext cx="9154160" cy="5143500"/>
          </a:xfrm>
          <a:prstGeom prst="rect">
            <a:avLst/>
          </a:prstGeom>
        </p:spPr>
      </p:pic>
      <p:sp>
        <p:nvSpPr>
          <p:cNvPr id="5" name="Slide Number Placeholder 2"/>
          <p:cNvSpPr>
            <a:spLocks noGrp="1"/>
          </p:cNvSpPr>
          <p:nvPr>
            <p:ph type="sldNum" sz="quarter" idx="10"/>
          </p:nvPr>
        </p:nvSpPr>
        <p:spPr>
          <a:xfrm>
            <a:off x="8320445" y="4964699"/>
            <a:ext cx="769581" cy="185853"/>
          </a:xfrm>
        </p:spPr>
        <p:txBody>
          <a:bodyPr/>
          <a:lstStyle>
            <a:lvl1pPr algn="r">
              <a:defRPr sz="800">
                <a:solidFill>
                  <a:srgbClr val="FFFFFF"/>
                </a:solidFill>
              </a:defRPr>
            </a:lvl1pPr>
          </a:lstStyle>
          <a:p>
            <a:pPr defTabSz="914288"/>
            <a:fld id="{86CB4B4D-7CA3-9044-876B-883B54F8677D}" type="slidenum">
              <a:rPr lang="en-US" smtClean="0"/>
              <a:pPr defTabSz="914288"/>
              <a:t>‹#›</a:t>
            </a:fld>
            <a:endParaRPr lang="en-US" dirty="0"/>
          </a:p>
        </p:txBody>
      </p:sp>
    </p:spTree>
    <p:extLst>
      <p:ext uri="{BB962C8B-B14F-4D97-AF65-F5344CB8AC3E}">
        <p14:creationId xmlns:p14="http://schemas.microsoft.com/office/powerpoint/2010/main" val="758741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p:cNvSpPr/>
          <p:nvPr userDrawn="1"/>
        </p:nvSpPr>
        <p:spPr>
          <a:xfrm>
            <a:off x="0" y="-1"/>
            <a:ext cx="9144000" cy="5148072"/>
          </a:xfrm>
          <a:prstGeom prst="rect">
            <a:avLst/>
          </a:prstGeom>
          <a:gradFill flip="none" rotWithShape="1">
            <a:gsLst>
              <a:gs pos="100000">
                <a:srgbClr val="ADD9C9"/>
              </a:gs>
              <a:gs pos="0">
                <a:srgbClr val="6EB7DA"/>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6" name="Rectangle 15"/>
          <p:cNvSpPr/>
          <p:nvPr userDrawn="1"/>
        </p:nvSpPr>
        <p:spPr>
          <a:xfrm>
            <a:off x="0" y="4704588"/>
            <a:ext cx="9144000" cy="438912"/>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9" name="Subtitle 9"/>
          <p:cNvSpPr>
            <a:spLocks noGrp="1"/>
          </p:cNvSpPr>
          <p:nvPr>
            <p:ph type="subTitle" idx="1" hasCustomPrompt="1"/>
          </p:nvPr>
        </p:nvSpPr>
        <p:spPr>
          <a:xfrm>
            <a:off x="457200" y="2355274"/>
            <a:ext cx="6400800" cy="400242"/>
          </a:xfrm>
          <a:prstGeom prst="rect">
            <a:avLst/>
          </a:prstGeom>
        </p:spPr>
        <p:txBody>
          <a:bodyPr/>
          <a:lstStyle>
            <a:lvl1pPr marL="0" indent="0">
              <a:buNone/>
              <a:defRPr>
                <a:solidFill>
                  <a:srgbClr val="FFFFFF"/>
                </a:solidFill>
              </a:defRPr>
            </a:lvl1pPr>
          </a:lstStyle>
          <a:p>
            <a:r>
              <a:rPr lang="en-US" dirty="0"/>
              <a:t>SUBTITLE</a:t>
            </a:r>
          </a:p>
        </p:txBody>
      </p:sp>
      <p:sp>
        <p:nvSpPr>
          <p:cNvPr id="10" name="Title 1"/>
          <p:cNvSpPr>
            <a:spLocks noGrp="1"/>
          </p:cNvSpPr>
          <p:nvPr>
            <p:ph type="title"/>
          </p:nvPr>
        </p:nvSpPr>
        <p:spPr>
          <a:xfrm>
            <a:off x="457200" y="1765698"/>
            <a:ext cx="8229600" cy="589575"/>
          </a:xfrm>
          <a:prstGeom prst="rect">
            <a:avLst/>
          </a:prstGeom>
        </p:spPr>
        <p:txBody>
          <a:bodyPr>
            <a:normAutofit/>
          </a:bodyPr>
          <a:lstStyle/>
          <a:p>
            <a:pPr algn="l"/>
            <a:r>
              <a:rPr lang="en-US" sz="3200" b="0" dirty="0">
                <a:solidFill>
                  <a:schemeClr val="bg1"/>
                </a:solidFill>
                <a:latin typeface="Arial"/>
                <a:cs typeface="Arial"/>
              </a:rPr>
              <a:t>DIVIDER SLIDE TITLE</a:t>
            </a:r>
            <a:endParaRPr lang="en-US" sz="1800" b="0" dirty="0">
              <a:solidFill>
                <a:schemeClr val="bg1"/>
              </a:solidFill>
              <a:latin typeface="Arial"/>
              <a:cs typeface="Arial"/>
            </a:endParaRPr>
          </a:p>
        </p:txBody>
      </p:sp>
      <p:pic>
        <p:nvPicPr>
          <p:cNvPr id="12" name="Picture 11"/>
          <p:cNvPicPr>
            <a:picLocks noChangeAspect="1"/>
          </p:cNvPicPr>
          <p:nvPr userDrawn="1"/>
        </p:nvPicPr>
        <p:blipFill>
          <a:blip r:embed="rId2" cstate="print"/>
          <a:stretch>
            <a:fillRect/>
          </a:stretch>
        </p:blipFill>
        <p:spPr>
          <a:xfrm>
            <a:off x="8586692" y="4787226"/>
            <a:ext cx="274320" cy="274320"/>
          </a:xfrm>
          <a:prstGeom prst="rect">
            <a:avLst/>
          </a:prstGeom>
        </p:spPr>
      </p:pic>
    </p:spTree>
    <p:extLst>
      <p:ext uri="{BB962C8B-B14F-4D97-AF65-F5344CB8AC3E}">
        <p14:creationId xmlns:p14="http://schemas.microsoft.com/office/powerpoint/2010/main" val="1136637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1"/>
            <a:ext cx="9144000" cy="5148072"/>
          </a:xfrm>
          <a:prstGeom prst="rect">
            <a:avLst/>
          </a:prstGeom>
          <a:gradFill flip="none" rotWithShape="1">
            <a:gsLst>
              <a:gs pos="88000">
                <a:srgbClr val="1C324D"/>
              </a:gs>
              <a:gs pos="0">
                <a:srgbClr val="01708C"/>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3" name="Subtitle 2"/>
          <p:cNvSpPr>
            <a:spLocks noGrp="1"/>
          </p:cNvSpPr>
          <p:nvPr>
            <p:ph type="subTitle" idx="1" hasCustomPrompt="1"/>
          </p:nvPr>
        </p:nvSpPr>
        <p:spPr>
          <a:xfrm>
            <a:off x="457200" y="2355274"/>
            <a:ext cx="6400800" cy="400242"/>
          </a:xfrm>
          <a:prstGeom prst="rect">
            <a:avLst/>
          </a:prstGeom>
          <a:ln>
            <a:noFill/>
          </a:ln>
          <a:effectLst/>
        </p:spPr>
        <p:txBody>
          <a:bodyPr/>
          <a:lstStyle>
            <a:lvl1pPr marL="0" indent="0" algn="l">
              <a:buNone/>
              <a:defRPr>
                <a:ln>
                  <a:noFill/>
                </a:ln>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sp>
        <p:nvSpPr>
          <p:cNvPr id="11" name="Title 1"/>
          <p:cNvSpPr>
            <a:spLocks noGrp="1"/>
          </p:cNvSpPr>
          <p:nvPr>
            <p:ph type="title" hasCustomPrompt="1"/>
          </p:nvPr>
        </p:nvSpPr>
        <p:spPr>
          <a:xfrm>
            <a:off x="457200" y="1765698"/>
            <a:ext cx="8229600" cy="589575"/>
          </a:xfrm>
          <a:prstGeom prst="rect">
            <a:avLst/>
          </a:prstGeom>
          <a:ln>
            <a:noFill/>
          </a:ln>
          <a:effectLst/>
        </p:spPr>
        <p:txBody>
          <a:bodyPr>
            <a:normAutofit/>
          </a:bodyPr>
          <a:lstStyle>
            <a:lvl1pPr>
              <a:defRPr>
                <a:ln>
                  <a:noFill/>
                </a:ln>
              </a:defRPr>
            </a:lvl1pPr>
          </a:lstStyle>
          <a:p>
            <a:pPr algn="l"/>
            <a:r>
              <a:rPr lang="en-US" sz="3200" b="0" dirty="0">
                <a:solidFill>
                  <a:schemeClr val="bg1"/>
                </a:solidFill>
                <a:latin typeface="Arial"/>
                <a:cs typeface="Arial"/>
              </a:rPr>
              <a:t>DIVIDER SLIDE TITLE</a:t>
            </a:r>
            <a:endParaRPr lang="en-US" sz="1800" b="0" dirty="0">
              <a:solidFill>
                <a:schemeClr val="bg1"/>
              </a:solidFill>
              <a:latin typeface="Arial"/>
              <a:cs typeface="Arial"/>
            </a:endParaRPr>
          </a:p>
        </p:txBody>
      </p:sp>
      <p:sp>
        <p:nvSpPr>
          <p:cNvPr id="16" name="Rectangle 15"/>
          <p:cNvSpPr/>
          <p:nvPr userDrawn="1"/>
        </p:nvSpPr>
        <p:spPr>
          <a:xfrm>
            <a:off x="0" y="4704588"/>
            <a:ext cx="9144000" cy="438912"/>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5" name="Picture 14"/>
          <p:cNvPicPr>
            <a:picLocks noChangeAspect="1"/>
          </p:cNvPicPr>
          <p:nvPr userDrawn="1"/>
        </p:nvPicPr>
        <p:blipFill>
          <a:blip r:embed="rId2" cstate="print"/>
          <a:stretch>
            <a:fillRect/>
          </a:stretch>
        </p:blipFill>
        <p:spPr>
          <a:xfrm>
            <a:off x="8586692" y="4787226"/>
            <a:ext cx="274320" cy="274320"/>
          </a:xfrm>
          <a:prstGeom prst="rect">
            <a:avLst/>
          </a:prstGeom>
        </p:spPr>
      </p:pic>
    </p:spTree>
    <p:extLst>
      <p:ext uri="{BB962C8B-B14F-4D97-AF65-F5344CB8AC3E}">
        <p14:creationId xmlns:p14="http://schemas.microsoft.com/office/powerpoint/2010/main" val="247439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2800" baseline="0">
                <a:solidFill>
                  <a:srgbClr val="646569"/>
                </a:solidFill>
              </a:defRPr>
            </a:lvl1pPr>
          </a:lstStyle>
          <a:p>
            <a:r>
              <a:rPr lang="en-US" dirty="0"/>
              <a:t>OUR NEW TAGLINE:</a:t>
            </a:r>
            <a:br>
              <a:rPr lang="en-US" dirty="0"/>
            </a:br>
            <a:r>
              <a:rPr lang="en-US" dirty="0"/>
              <a:t>DISCOVER THE BEST YOU</a:t>
            </a:r>
          </a:p>
        </p:txBody>
      </p:sp>
      <p:sp>
        <p:nvSpPr>
          <p:cNvPr id="3" name="Content Placeholder 2"/>
          <p:cNvSpPr>
            <a:spLocks noGrp="1"/>
          </p:cNvSpPr>
          <p:nvPr>
            <p:ph idx="1" hasCustomPrompt="1"/>
          </p:nvPr>
        </p:nvSpPr>
        <p:spPr>
          <a:xfrm>
            <a:off x="457200" y="1200150"/>
            <a:ext cx="8229600" cy="3394075"/>
          </a:xfrm>
          <a:prstGeom prst="rect">
            <a:avLst/>
          </a:prstGeom>
        </p:spPr>
        <p:txBody>
          <a:bodyPr/>
          <a:lstStyle>
            <a:lvl1pPr>
              <a:defRPr baseline="0">
                <a:solidFill>
                  <a:srgbClr val="646569"/>
                </a:solidFill>
              </a:defRPr>
            </a:lvl1pPr>
            <a:lvl2pPr>
              <a:defRPr>
                <a:solidFill>
                  <a:srgbClr val="646569"/>
                </a:solidFill>
              </a:defRPr>
            </a:lvl2pPr>
            <a:lvl3pPr>
              <a:defRPr>
                <a:solidFill>
                  <a:srgbClr val="646569"/>
                </a:solidFill>
              </a:defRPr>
            </a:lvl3pPr>
            <a:lvl4pPr>
              <a:defRPr>
                <a:solidFill>
                  <a:srgbClr val="646569"/>
                </a:solidFill>
              </a:defRPr>
            </a:lvl4pPr>
            <a:lvl5pPr>
              <a:defRPr>
                <a:solidFill>
                  <a:srgbClr val="646569"/>
                </a:solidFill>
              </a:defRPr>
            </a:lvl5pPr>
          </a:lstStyle>
          <a:p>
            <a:pPr lvl="0"/>
            <a:r>
              <a:rPr lang="en-US" dirty="0"/>
              <a:t>Ultimate benefit we want sales leaders and customers to feel</a:t>
            </a:r>
          </a:p>
          <a:p>
            <a:pPr lvl="0"/>
            <a:r>
              <a:rPr lang="en-US" dirty="0"/>
              <a:t>Replaces “The Difference. Demonstrated.”</a:t>
            </a:r>
          </a:p>
          <a:p>
            <a:pPr lvl="0"/>
            <a:r>
              <a:rPr lang="en-US" dirty="0"/>
              <a:t>Articulates our focus and passion: to help you discover your best self</a:t>
            </a:r>
          </a:p>
          <a:p>
            <a:pPr lvl="0"/>
            <a:r>
              <a:rPr lang="en-US" dirty="0"/>
              <a:t>Statement of our commitment and represents our brand promise to the world</a:t>
            </a:r>
          </a:p>
          <a:p>
            <a:pPr lvl="0"/>
            <a:r>
              <a:rPr lang="en-US" dirty="0"/>
              <a:t>Included in materials and websites starting Q1 of 2016</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515AC7A-E2D5-4741-BEBB-0FB10E384F9C}" type="slidenum">
              <a:rPr lang="en-US" smtClean="0"/>
              <a:pPr/>
              <a:t>‹#›</a:t>
            </a:fld>
            <a:endParaRPr lang="en-US" dirty="0"/>
          </a:p>
        </p:txBody>
      </p:sp>
      <p:sp>
        <p:nvSpPr>
          <p:cNvPr id="7" name="Rectangle 6"/>
          <p:cNvSpPr/>
          <p:nvPr userDrawn="1"/>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8" name="Picture 7"/>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305708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575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3000">
                <a:solidFill>
                  <a:srgbClr val="646569"/>
                </a:solidFill>
              </a:defRPr>
            </a:lvl1pPr>
          </a:lstStyle>
          <a:p>
            <a:r>
              <a:rPr lang="en-US" dirty="0"/>
              <a:t>SLIDE TITLE</a:t>
            </a:r>
          </a:p>
        </p:txBody>
      </p:sp>
      <p:sp>
        <p:nvSpPr>
          <p:cNvPr id="3" name="Content Placeholder 2"/>
          <p:cNvSpPr>
            <a:spLocks noGrp="1"/>
          </p:cNvSpPr>
          <p:nvPr>
            <p:ph idx="1"/>
          </p:nvPr>
        </p:nvSpPr>
        <p:spPr>
          <a:xfrm>
            <a:off x="457200" y="1200150"/>
            <a:ext cx="8229600" cy="3394075"/>
          </a:xfrm>
          <a:prstGeom prst="rect">
            <a:avLst/>
          </a:prstGeom>
        </p:spPr>
        <p:txBody>
          <a:bodyPr/>
          <a:lstStyle>
            <a:lvl1pPr>
              <a:defRPr>
                <a:solidFill>
                  <a:srgbClr val="646569"/>
                </a:solidFill>
              </a:defRPr>
            </a:lvl1pPr>
            <a:lvl2pPr>
              <a:defRPr>
                <a:solidFill>
                  <a:srgbClr val="646569"/>
                </a:solidFill>
              </a:defRPr>
            </a:lvl2pPr>
            <a:lvl3pPr>
              <a:defRPr>
                <a:solidFill>
                  <a:srgbClr val="646569"/>
                </a:solidFill>
              </a:defRPr>
            </a:lvl3pPr>
            <a:lvl4pPr>
              <a:defRPr>
                <a:solidFill>
                  <a:srgbClr val="646569"/>
                </a:solidFill>
              </a:defRPr>
            </a:lvl4pPr>
            <a:lvl5pPr>
              <a:defRPr>
                <a:solidFill>
                  <a:srgbClr val="64656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userDrawn="1"/>
        </p:nvSpPr>
        <p:spPr>
          <a:xfrm>
            <a:off x="0" y="4704588"/>
            <a:ext cx="9144000" cy="438912"/>
          </a:xfrm>
          <a:prstGeom prst="rect">
            <a:avLst/>
          </a:prstGeom>
          <a:gradFill flip="none" rotWithShape="1">
            <a:gsLst>
              <a:gs pos="100000">
                <a:srgbClr val="ADD9C9"/>
              </a:gs>
              <a:gs pos="0">
                <a:srgbClr val="6EB7DA"/>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2" name="Picture 11"/>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3217573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250337"/>
      </p:ext>
    </p:extLst>
  </p:cSld>
  <p:clrMap bg1="lt1" tx1="dk1" bg2="lt2" tx2="dk2" accent1="accent1" accent2="accent2" accent3="accent3" accent4="accent4" accent5="accent5" accent6="accent6" hlink="hlink" folHlink="folHlink"/>
  <p:sldLayoutIdLst>
    <p:sldLayoutId id="2147483654" r:id="rId1"/>
    <p:sldLayoutId id="2147483667" r:id="rId2"/>
    <p:sldLayoutId id="2147483668" r:id="rId3"/>
    <p:sldLayoutId id="2147483669" r:id="rId4"/>
    <p:sldLayoutId id="2147483671" r:id="rId5"/>
    <p:sldLayoutId id="2147483652" r:id="rId6"/>
    <p:sldLayoutId id="2147483653" r:id="rId7"/>
    <p:sldLayoutId id="2147483673" r:id="rId8"/>
    <p:sldLayoutId id="2147483663" r:id="rId9"/>
    <p:sldLayoutId id="2147483665" r:id="rId10"/>
    <p:sldLayoutId id="2147483655" r:id="rId11"/>
    <p:sldLayoutId id="2147483664" r:id="rId12"/>
    <p:sldLayoutId id="2147483666" r:id="rId13"/>
    <p:sldLayoutId id="2147483672" r:id="rId14"/>
    <p:sldLayoutId id="2147483674" r:id="rId15"/>
    <p:sldLayoutId id="2147483675" r:id="rId16"/>
    <p:sldLayoutId id="2147483676" r:id="rId17"/>
  </p:sldLayoutIdLst>
  <p:hf hdr="0" ftr="0" dt="0"/>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rtl="0"/>
            <a:fld id="{EB1603C4-F88A-4CA0-972E-5CDED04C913E}" type="datetimeFigureOut">
              <a:rPr lang="en-US" kern="1200" smtClean="0">
                <a:solidFill>
                  <a:prstClr val="black">
                    <a:tint val="75000"/>
                  </a:prstClr>
                </a:solidFill>
                <a:ea typeface=""/>
                <a:cs typeface=""/>
              </a:rPr>
              <a:pPr rtl="0"/>
              <a:t>9/27/2016</a:t>
            </a:fld>
            <a:endParaRPr lang="en-US" kern="1200">
              <a:solidFill>
                <a:prstClr val="black">
                  <a:tint val="75000"/>
                </a:prstClr>
              </a:solidFill>
              <a:ea typeface=""/>
              <a:cs typeface=""/>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rtl="0"/>
            <a:endParaRPr lang="en-US" kern="1200">
              <a:solidFill>
                <a:prstClr val="black">
                  <a:tint val="75000"/>
                </a:prstClr>
              </a:solidFill>
              <a:ea typeface=""/>
              <a:cs typeface=""/>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rtl="0"/>
            <a:fld id="{78979A74-0569-42ED-B00C-4D437AAC4749}" type="slidenum">
              <a:rPr lang="en-US" kern="1200" smtClean="0">
                <a:solidFill>
                  <a:prstClr val="black">
                    <a:tint val="75000"/>
                  </a:prstClr>
                </a:solidFill>
                <a:ea typeface=""/>
                <a:cs typeface=""/>
              </a:rPr>
              <a:pPr rtl="0"/>
              <a:t>‹#›</a:t>
            </a:fld>
            <a:endParaRPr lang="en-US" kern="1200">
              <a:solidFill>
                <a:prstClr val="black">
                  <a:tint val="75000"/>
                </a:prstClr>
              </a:solidFill>
              <a:ea typeface=""/>
              <a:cs typeface=""/>
            </a:endParaRPr>
          </a:p>
        </p:txBody>
      </p:sp>
    </p:spTree>
    <p:extLst>
      <p:ext uri="{BB962C8B-B14F-4D97-AF65-F5344CB8AC3E}">
        <p14:creationId xmlns:p14="http://schemas.microsoft.com/office/powerpoint/2010/main" val="164853956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rtl="0"/>
            <a:fld id="{EB1603C4-F88A-4CA0-972E-5CDED04C913E}" type="datetimeFigureOut">
              <a:rPr lang="en-US" kern="1200" smtClean="0">
                <a:solidFill>
                  <a:prstClr val="black">
                    <a:tint val="75000"/>
                  </a:prstClr>
                </a:solidFill>
                <a:ea typeface=""/>
                <a:cs typeface=""/>
              </a:rPr>
              <a:pPr rtl="0"/>
              <a:t>9/27/2016</a:t>
            </a:fld>
            <a:endParaRPr lang="en-US" kern="1200">
              <a:solidFill>
                <a:prstClr val="black">
                  <a:tint val="75000"/>
                </a:prstClr>
              </a:solidFill>
              <a:ea typeface=""/>
              <a:cs typeface=""/>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rtl="0"/>
            <a:endParaRPr lang="en-US" kern="1200">
              <a:solidFill>
                <a:prstClr val="black">
                  <a:tint val="75000"/>
                </a:prstClr>
              </a:solidFill>
              <a:ea typeface=""/>
              <a:cs typeface=""/>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rtl="0"/>
            <a:fld id="{78979A74-0569-42ED-B00C-4D437AAC4749}" type="slidenum">
              <a:rPr lang="en-US" kern="1200" smtClean="0">
                <a:solidFill>
                  <a:prstClr val="black">
                    <a:tint val="75000"/>
                  </a:prstClr>
                </a:solidFill>
                <a:ea typeface=""/>
                <a:cs typeface=""/>
              </a:rPr>
              <a:pPr rtl="0"/>
              <a:t>‹#›</a:t>
            </a:fld>
            <a:endParaRPr lang="en-US" kern="1200">
              <a:solidFill>
                <a:prstClr val="black">
                  <a:tint val="75000"/>
                </a:prstClr>
              </a:solidFill>
              <a:ea typeface=""/>
              <a:cs typeface=""/>
            </a:endParaRPr>
          </a:p>
        </p:txBody>
      </p:sp>
    </p:spTree>
    <p:extLst>
      <p:ext uri="{BB962C8B-B14F-4D97-AF65-F5344CB8AC3E}">
        <p14:creationId xmlns:p14="http://schemas.microsoft.com/office/powerpoint/2010/main" val="139745618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2.jpeg"/><Relationship Id="rId5" Type="http://schemas.openxmlformats.org/officeDocument/2006/relationships/image" Target="../media/image45.jpe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1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3.tiff"/></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1.emf"/><Relationship Id="rId7" Type="http://schemas.openxmlformats.org/officeDocument/2006/relationships/image" Target="../media/image65.tiff"/><Relationship Id="rId12" Type="http://schemas.openxmlformats.org/officeDocument/2006/relationships/image" Target="../media/image70.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62.png"/><Relationship Id="rId9" Type="http://schemas.openxmlformats.org/officeDocument/2006/relationships/image" Target="../media/image67.jpeg"/></Relationships>
</file>

<file path=ppt/slides/_rels/slide24.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jpeg"/><Relationship Id="rId3" Type="http://schemas.openxmlformats.org/officeDocument/2006/relationships/image" Target="../media/image72.jpeg"/><Relationship Id="rId7" Type="http://schemas.openxmlformats.org/officeDocument/2006/relationships/image" Target="../media/image76.png"/><Relationship Id="rId12" Type="http://schemas.openxmlformats.org/officeDocument/2006/relationships/image" Target="../media/image81.jpeg"/><Relationship Id="rId17" Type="http://schemas.openxmlformats.org/officeDocument/2006/relationships/image" Target="../media/image86.jpeg"/><Relationship Id="rId2" Type="http://schemas.openxmlformats.org/officeDocument/2006/relationships/image" Target="../media/image71.png"/><Relationship Id="rId16"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75.jpeg"/><Relationship Id="rId11" Type="http://schemas.openxmlformats.org/officeDocument/2006/relationships/image" Target="../media/image80.png"/><Relationship Id="rId5" Type="http://schemas.openxmlformats.org/officeDocument/2006/relationships/image" Target="../media/image74.jpeg"/><Relationship Id="rId15" Type="http://schemas.openxmlformats.org/officeDocument/2006/relationships/image" Target="../media/image84.jpeg"/><Relationship Id="rId10" Type="http://schemas.openxmlformats.org/officeDocument/2006/relationships/image" Target="../media/image79.emf"/><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jpeg"/></Relationships>
</file>

<file path=ppt/slides/_rels/slide2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3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3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3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3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3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7.xml"/><Relationship Id="rId5" Type="http://schemas.openxmlformats.org/officeDocument/2006/relationships/image" Target="../media/image110.png"/><Relationship Id="rId4" Type="http://schemas.openxmlformats.org/officeDocument/2006/relationships/image" Target="../media/image109.png"/></Relationships>
</file>

<file path=ppt/slides/_rels/slide3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3.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1</a:t>
            </a:fld>
            <a:endParaRPr lang="en-US" dirty="0"/>
          </a:p>
        </p:txBody>
      </p:sp>
      <p:grpSp>
        <p:nvGrpSpPr>
          <p:cNvPr id="9" name="Group 8"/>
          <p:cNvGrpSpPr/>
          <p:nvPr/>
        </p:nvGrpSpPr>
        <p:grpSpPr>
          <a:xfrm>
            <a:off x="-6626" y="-3727"/>
            <a:ext cx="9150626" cy="5147227"/>
            <a:chOff x="0" y="0"/>
            <a:chExt cx="9144000" cy="5143500"/>
          </a:xfrm>
        </p:grpSpPr>
        <p:pic>
          <p:nvPicPr>
            <p:cNvPr id="11" name="Picture 10" descr="RM03456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24200" y="0"/>
              <a:ext cx="6019800" cy="5143500"/>
            </a:xfrm>
            <a:prstGeom prst="rect">
              <a:avLst/>
            </a:prstGeom>
          </p:spPr>
        </p:pic>
        <p:pic>
          <p:nvPicPr>
            <p:cNvPr id="12" name="Picture 11" descr="RM034562.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4256369" cy="5143500"/>
            </a:xfrm>
            <a:prstGeom prst="rect">
              <a:avLst/>
            </a:prstGeom>
          </p:spPr>
        </p:pic>
      </p:grpSp>
      <p:sp>
        <p:nvSpPr>
          <p:cNvPr id="5" name="Rectangle 4"/>
          <p:cNvSpPr/>
          <p:nvPr/>
        </p:nvSpPr>
        <p:spPr>
          <a:xfrm>
            <a:off x="267935" y="1870250"/>
            <a:ext cx="3970157" cy="584776"/>
          </a:xfrm>
          <a:prstGeom prst="rect">
            <a:avLst/>
          </a:prstGeom>
        </p:spPr>
        <p:txBody>
          <a:bodyPr wrap="none">
            <a:spAutoFit/>
          </a:bodyPr>
          <a:lstStyle/>
          <a:p>
            <a:pPr algn="l"/>
            <a:r>
              <a:rPr lang="en-US" sz="3200" dirty="0">
                <a:solidFill>
                  <a:schemeClr val="tx1">
                    <a:lumMod val="50000"/>
                    <a:lumOff val="50000"/>
                  </a:schemeClr>
                </a:solidFill>
                <a:latin typeface="Arial"/>
                <a:cs typeface="Arial"/>
              </a:rPr>
              <a:t>LET’S TALK ABOUT </a:t>
            </a:r>
          </a:p>
        </p:txBody>
      </p:sp>
      <p:pic>
        <p:nvPicPr>
          <p:cNvPr id="13" name="Picture 12" descr="ageloc me logo xheight.eps"/>
          <p:cNvPicPr>
            <a:picLocks noChangeAspect="1"/>
          </p:cNvPicPr>
          <p:nvPr/>
        </p:nvPicPr>
        <p:blipFill rotWithShape="1">
          <a:blip r:embed="rId6" cstate="email">
            <a:extLst>
              <a:ext uri="{28A0092B-C50C-407E-A947-70E740481C1C}">
                <a14:useLocalDpi xmlns:a14="http://schemas.microsoft.com/office/drawing/2010/main"/>
              </a:ext>
            </a:extLst>
          </a:blip>
          <a:srcRect l="80101"/>
          <a:stretch/>
        </p:blipFill>
        <p:spPr>
          <a:xfrm>
            <a:off x="4238092" y="1914222"/>
            <a:ext cx="699403" cy="540804"/>
          </a:xfrm>
          <a:prstGeom prst="rect">
            <a:avLst/>
          </a:prstGeom>
        </p:spPr>
      </p:pic>
    </p:spTree>
    <p:extLst>
      <p:ext uri="{BB962C8B-B14F-4D97-AF65-F5344CB8AC3E}">
        <p14:creationId xmlns:p14="http://schemas.microsoft.com/office/powerpoint/2010/main" val="129223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10</a:t>
            </a:fld>
            <a:endParaRPr lang="en-US" dirty="0"/>
          </a:p>
        </p:txBody>
      </p:sp>
      <p:sp>
        <p:nvSpPr>
          <p:cNvPr id="13" name="Rectangle 12"/>
          <p:cNvSpPr/>
          <p:nvPr/>
        </p:nvSpPr>
        <p:spPr>
          <a:xfrm>
            <a:off x="170476" y="1746365"/>
            <a:ext cx="5688458" cy="984855"/>
          </a:xfrm>
          <a:prstGeom prst="rect">
            <a:avLst/>
          </a:prstGeom>
        </p:spPr>
        <p:txBody>
          <a:bodyPr wrap="square" lIns="121891" tIns="60945" rIns="121891" bIns="60945">
            <a:spAutoFit/>
          </a:bodyPr>
          <a:lstStyle/>
          <a:p>
            <a:r>
              <a:rPr lang="en-US" sz="2800" dirty="0">
                <a:solidFill>
                  <a:srgbClr val="00A8CC"/>
                </a:solidFill>
                <a:latin typeface="Arial"/>
                <a:cs typeface="Arial"/>
              </a:rPr>
              <a:t>ALMOST 2,000 POSSIBLE REGIMEN COMBINATIONS</a:t>
            </a:r>
            <a:endParaRPr lang="en-US" sz="2800" dirty="0">
              <a:solidFill>
                <a:srgbClr val="008AB0"/>
              </a:solidFill>
              <a:latin typeface="Arial"/>
              <a:ea typeface="Verlag Book" charset="0"/>
              <a:cs typeface="Arial"/>
            </a:endParaRPr>
          </a:p>
        </p:txBody>
      </p:sp>
      <p:pic>
        <p:nvPicPr>
          <p:cNvPr id="11" name="Picture 10" descr="RM15020007_V4-PRODUCT.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55172" y="0"/>
            <a:ext cx="3993346" cy="4708583"/>
          </a:xfrm>
          <a:prstGeom prst="rect">
            <a:avLst/>
          </a:prstGeom>
        </p:spPr>
      </p:pic>
      <p:sp>
        <p:nvSpPr>
          <p:cNvPr id="15" name="TextBox 14"/>
          <p:cNvSpPr txBox="1"/>
          <p:nvPr/>
        </p:nvSpPr>
        <p:spPr>
          <a:xfrm flipH="1">
            <a:off x="-110891" y="-85872"/>
            <a:ext cx="1581464" cy="290209"/>
          </a:xfrm>
          <a:prstGeom prst="rect">
            <a:avLst/>
          </a:prstGeom>
          <a:noFill/>
        </p:spPr>
        <p:txBody>
          <a:bodyPr wrap="none" lIns="121917" tIns="60959" rIns="121917" bIns="60959" rtlCol="0">
            <a:spAutoFit/>
          </a:bodyPr>
          <a:lstStyle/>
          <a:p>
            <a:r>
              <a:rPr lang="en-US" sz="2000" dirty="0">
                <a:solidFill>
                  <a:schemeClr val="bg1"/>
                </a:solidFill>
                <a:latin typeface="Verlag Light"/>
                <a:cs typeface="Verlag Bold"/>
              </a:rPr>
              <a:t>let’s talk about </a:t>
            </a:r>
            <a:r>
              <a:rPr lang="en-US" sz="2000" b="1" dirty="0">
                <a:solidFill>
                  <a:schemeClr val="bg1"/>
                </a:solidFill>
                <a:latin typeface="Verlag" charset="0"/>
                <a:ea typeface="Verlag" charset="0"/>
                <a:cs typeface="Verlag" charset="0"/>
              </a:rPr>
              <a:t>me</a:t>
            </a:r>
          </a:p>
        </p:txBody>
      </p:sp>
      <p:grpSp>
        <p:nvGrpSpPr>
          <p:cNvPr id="19" name="Group 18"/>
          <p:cNvGrpSpPr/>
          <p:nvPr/>
        </p:nvGrpSpPr>
        <p:grpSpPr>
          <a:xfrm flipH="1">
            <a:off x="-79407" y="-85873"/>
            <a:ext cx="2157469" cy="495253"/>
            <a:chOff x="696493" y="185396"/>
            <a:chExt cx="2387662" cy="616900"/>
          </a:xfrm>
        </p:grpSpPr>
        <p:sp>
          <p:nvSpPr>
            <p:cNvPr id="20" name="Rectangle 19"/>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22" name="TextBox 21"/>
          <p:cNvSpPr txBox="1"/>
          <p:nvPr/>
        </p:nvSpPr>
        <p:spPr>
          <a:xfrm>
            <a:off x="-64938" y="-73184"/>
            <a:ext cx="2233939" cy="415496"/>
          </a:xfrm>
          <a:prstGeom prst="rect">
            <a:avLst/>
          </a:prstGeom>
          <a:noFill/>
        </p:spPr>
        <p:txBody>
          <a:bodyPr wrap="none" lIns="121917" tIns="60959" rIns="121917" bIns="60959" rtlCol="0">
            <a:spAutoFit/>
          </a:bodyPr>
          <a:lstStyle/>
          <a:p>
            <a:r>
              <a:rPr lang="en-US" sz="1900" dirty="0">
                <a:solidFill>
                  <a:schemeClr val="bg1"/>
                </a:solidFill>
                <a:latin typeface="Arial"/>
                <a:cs typeface="Arial"/>
              </a:rPr>
              <a:t>let’s talk about </a:t>
            </a:r>
            <a:r>
              <a:rPr lang="en-US" sz="1900" b="1" dirty="0">
                <a:solidFill>
                  <a:schemeClr val="bg1"/>
                </a:solidFill>
                <a:latin typeface="Arial"/>
                <a:ea typeface="Verlag" charset="0"/>
                <a:cs typeface="Arial"/>
              </a:rPr>
              <a:t>me</a:t>
            </a:r>
          </a:p>
        </p:txBody>
      </p:sp>
    </p:spTree>
    <p:extLst>
      <p:ext uri="{BB962C8B-B14F-4D97-AF65-F5344CB8AC3E}">
        <p14:creationId xmlns:p14="http://schemas.microsoft.com/office/powerpoint/2010/main" val="37623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294967295"/>
          </p:nvPr>
        </p:nvSpPr>
        <p:spPr>
          <a:xfrm>
            <a:off x="0" y="4776788"/>
            <a:ext cx="2133600" cy="274637"/>
          </a:xfrm>
          <a:prstGeom prst="rect">
            <a:avLst/>
          </a:prstGeom>
        </p:spPr>
        <p:txBody>
          <a:bodyPr/>
          <a:lstStyle/>
          <a:p>
            <a:pPr algn="l"/>
            <a:fld id="{8515AC7A-E2D5-4741-BEBB-0FB10E384F9C}" type="slidenum">
              <a:rPr lang="en-US" smtClean="0"/>
              <a:pPr algn="l"/>
              <a:t>11</a:t>
            </a:fld>
            <a:endParaRPr lang="en-US" dirty="0"/>
          </a:p>
        </p:txBody>
      </p:sp>
      <p:grpSp>
        <p:nvGrpSpPr>
          <p:cNvPr id="7" name="Group 6"/>
          <p:cNvGrpSpPr/>
          <p:nvPr/>
        </p:nvGrpSpPr>
        <p:grpSpPr>
          <a:xfrm>
            <a:off x="1" y="459683"/>
            <a:ext cx="9144000" cy="4790802"/>
            <a:chOff x="0" y="470263"/>
            <a:chExt cx="12192000" cy="6387736"/>
          </a:xfrm>
        </p:grpSpPr>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6921"/>
            <a:stretch/>
          </p:blipFill>
          <p:spPr>
            <a:xfrm>
              <a:off x="2542953" y="470263"/>
              <a:ext cx="9649047" cy="63833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7484" r="37324"/>
            <a:stretch/>
          </p:blipFill>
          <p:spPr>
            <a:xfrm>
              <a:off x="0" y="2090056"/>
              <a:ext cx="3047999" cy="4767943"/>
            </a:xfrm>
            <a:prstGeom prst="rect">
              <a:avLst/>
            </a:prstGeom>
          </p:spPr>
        </p:pic>
      </p:grpSp>
      <p:sp>
        <p:nvSpPr>
          <p:cNvPr id="14" name="Title 1"/>
          <p:cNvSpPr txBox="1">
            <a:spLocks/>
          </p:cNvSpPr>
          <p:nvPr/>
        </p:nvSpPr>
        <p:spPr>
          <a:xfrm>
            <a:off x="4039504" y="501714"/>
            <a:ext cx="4986497" cy="859747"/>
          </a:xfrm>
          <a:prstGeom prst="rect">
            <a:avLst/>
          </a:prstGeom>
        </p:spPr>
        <p:txBody>
          <a:bodyPr vert="horz" lIns="121912" tIns="60956" rIns="121912" bIns="60956" rtlCol="0" anchor="ctr">
            <a:noAutofit/>
          </a:bodyPr>
          <a:lstStyle>
            <a:lvl1pPr algn="l" defTabSz="914333" rtl="0" eaLnBrk="1" latinLnBrk="0" hangingPunct="1">
              <a:spcBef>
                <a:spcPct val="0"/>
              </a:spcBef>
              <a:buNone/>
              <a:defRPr sz="3200" b="1" kern="1200">
                <a:solidFill>
                  <a:srgbClr val="008AB0"/>
                </a:solidFill>
                <a:latin typeface="+mj-lt"/>
                <a:ea typeface="+mj-ea"/>
                <a:cs typeface="+mj-cs"/>
              </a:defRPr>
            </a:lvl1pPr>
          </a:lstStyle>
          <a:p>
            <a:r>
              <a:rPr lang="en-US" sz="2800" b="0" dirty="0">
                <a:solidFill>
                  <a:srgbClr val="00A8CC"/>
                </a:solidFill>
                <a:latin typeface="Arial"/>
                <a:cs typeface="Arial"/>
              </a:rPr>
              <a:t>CONVENIENT AND EASY TO USE</a:t>
            </a:r>
            <a:endParaRPr lang="en-US" sz="2800" b="0" dirty="0">
              <a:latin typeface="Arial"/>
              <a:ea typeface="Verlag Book" charset="0"/>
              <a:cs typeface="Arial"/>
            </a:endParaRPr>
          </a:p>
        </p:txBody>
      </p:sp>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57724" y="459682"/>
            <a:ext cx="2828552" cy="4672043"/>
          </a:xfrm>
          <a:prstGeom prst="rect">
            <a:avLst/>
          </a:prstGeom>
        </p:spPr>
      </p:pic>
      <p:grpSp>
        <p:nvGrpSpPr>
          <p:cNvPr id="11" name="Group 10"/>
          <p:cNvGrpSpPr/>
          <p:nvPr/>
        </p:nvGrpSpPr>
        <p:grpSpPr>
          <a:xfrm flipH="1">
            <a:off x="-79407" y="-85873"/>
            <a:ext cx="2157469" cy="495253"/>
            <a:chOff x="696493" y="185396"/>
            <a:chExt cx="2387662" cy="616900"/>
          </a:xfrm>
        </p:grpSpPr>
        <p:sp>
          <p:nvSpPr>
            <p:cNvPr id="13" name="Rectangle 12"/>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16" name="TextBox 15"/>
          <p:cNvSpPr txBox="1"/>
          <p:nvPr/>
        </p:nvSpPr>
        <p:spPr>
          <a:xfrm>
            <a:off x="-64938" y="-67094"/>
            <a:ext cx="2233939" cy="415496"/>
          </a:xfrm>
          <a:prstGeom prst="rect">
            <a:avLst/>
          </a:prstGeom>
          <a:noFill/>
        </p:spPr>
        <p:txBody>
          <a:bodyPr wrap="none" lIns="121917" tIns="60959" rIns="121917" bIns="60959" rtlCol="0">
            <a:spAutoFit/>
          </a:bodyPr>
          <a:lstStyle/>
          <a:p>
            <a:r>
              <a:rPr lang="en-US" sz="1900" dirty="0">
                <a:solidFill>
                  <a:schemeClr val="bg1"/>
                </a:solidFill>
                <a:latin typeface="Arial"/>
                <a:cs typeface="Arial"/>
              </a:rPr>
              <a:t>let’s talk about </a:t>
            </a:r>
            <a:r>
              <a:rPr lang="en-US" sz="1900" b="1" dirty="0">
                <a:solidFill>
                  <a:schemeClr val="bg1"/>
                </a:solidFill>
                <a:latin typeface="Arial"/>
                <a:ea typeface="Verlag" charset="0"/>
                <a:cs typeface="Arial"/>
              </a:rPr>
              <a:t>me</a:t>
            </a:r>
          </a:p>
        </p:txBody>
      </p:sp>
    </p:spTree>
    <p:extLst>
      <p:ext uri="{BB962C8B-B14F-4D97-AF65-F5344CB8AC3E}">
        <p14:creationId xmlns:p14="http://schemas.microsoft.com/office/powerpoint/2010/main" val="172023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0" presetClass="path" presetSubtype="0" accel="50000" decel="50000" fill="hold" nodeType="afterEffect">
                                  <p:stCondLst>
                                    <p:cond delay="0"/>
                                  </p:stCondLst>
                                  <p:childTnLst>
                                    <p:animMotion origin="layout" path="M -0.01133 -0.00023 L -0.24987 -0.00023 " pathEditMode="relative" ptsTypes="AA">
                                      <p:cBhvr>
                                        <p:cTn id="14" dur="2000" fill="hold"/>
                                        <p:tgtEl>
                                          <p:spTgt spid="12"/>
                                        </p:tgtEl>
                                        <p:attrNameLst>
                                          <p:attrName>ppt_x</p:attrName>
                                          <p:attrName>ppt_y</p:attrName>
                                        </p:attrNameLst>
                                      </p:cBhvr>
                                    </p:animMotion>
                                  </p:childTnLst>
                                </p:cTn>
                              </p:par>
                              <p:par>
                                <p:cTn id="15" presetID="2" presetClass="entr" presetSubtype="2"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12</a:t>
            </a:fld>
            <a:endParaRPr lang="en-US" dirty="0"/>
          </a:p>
        </p:txBody>
      </p:sp>
      <p:pic>
        <p:nvPicPr>
          <p:cNvPr id="7" name="Picture 6" descr="RM150200010_224-FULL clo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 y="-463403"/>
            <a:ext cx="9144000" cy="5167992"/>
          </a:xfrm>
          <a:prstGeom prst="rect">
            <a:avLst/>
          </a:prstGeom>
        </p:spPr>
      </p:pic>
      <p:sp>
        <p:nvSpPr>
          <p:cNvPr id="8" name="Content Placeholder 2"/>
          <p:cNvSpPr>
            <a:spLocks noGrp="1"/>
          </p:cNvSpPr>
          <p:nvPr>
            <p:ph idx="1"/>
          </p:nvPr>
        </p:nvSpPr>
        <p:spPr>
          <a:xfrm>
            <a:off x="4249632" y="1559135"/>
            <a:ext cx="5715001" cy="2178886"/>
          </a:xfrm>
        </p:spPr>
        <p:txBody>
          <a:bodyPr>
            <a:noAutofit/>
          </a:bodyPr>
          <a:lstStyle/>
          <a:p>
            <a:pPr marL="0" indent="0">
              <a:buNone/>
            </a:pPr>
            <a:r>
              <a:rPr lang="en-US" sz="3200" dirty="0">
                <a:solidFill>
                  <a:srgbClr val="00A8CC"/>
                </a:solidFill>
              </a:rPr>
              <a:t>YOUR PERSONAL SKIN </a:t>
            </a:r>
            <a:br>
              <a:rPr lang="en-US" sz="3200" dirty="0">
                <a:solidFill>
                  <a:srgbClr val="00A8CC"/>
                </a:solidFill>
              </a:rPr>
            </a:br>
            <a:r>
              <a:rPr lang="en-US" sz="3200" dirty="0">
                <a:solidFill>
                  <a:srgbClr val="00A8CC"/>
                </a:solidFill>
              </a:rPr>
              <a:t>CARE LAB</a:t>
            </a:r>
            <a:endParaRPr lang="en-US" sz="3200" dirty="0">
              <a:solidFill>
                <a:schemeClr val="tx1">
                  <a:lumMod val="65000"/>
                  <a:lumOff val="35000"/>
                </a:schemeClr>
              </a:solidFill>
              <a:ea typeface="Verlag Light" charset="0"/>
            </a:endParaRPr>
          </a:p>
        </p:txBody>
      </p:sp>
    </p:spTree>
    <p:extLst>
      <p:ext uri="{BB962C8B-B14F-4D97-AF65-F5344CB8AC3E}">
        <p14:creationId xmlns:p14="http://schemas.microsoft.com/office/powerpoint/2010/main" val="196939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r="8257" b="3885"/>
          <a:stretch/>
        </p:blipFill>
        <p:spPr>
          <a:xfrm>
            <a:off x="4326606" y="971550"/>
            <a:ext cx="4259871" cy="3492672"/>
          </a:xfrm>
          <a:prstGeom prst="rect">
            <a:avLst/>
          </a:prstGeom>
        </p:spPr>
      </p:pic>
      <p:sp>
        <p:nvSpPr>
          <p:cNvPr id="2" name="TextBox 1"/>
          <p:cNvSpPr txBox="1"/>
          <p:nvPr/>
        </p:nvSpPr>
        <p:spPr>
          <a:xfrm>
            <a:off x="5500577" y="2097075"/>
            <a:ext cx="184731" cy="369332"/>
          </a:xfrm>
          <a:prstGeom prst="rect">
            <a:avLst/>
          </a:prstGeom>
          <a:noFill/>
        </p:spPr>
        <p:txBody>
          <a:bodyPr wrap="none" rtlCol="0">
            <a:spAutoFit/>
          </a:bodyPr>
          <a:lstStyle/>
          <a:p>
            <a:endParaRPr lang="en-US" dirty="0"/>
          </a:p>
        </p:txBody>
      </p:sp>
      <p:sp>
        <p:nvSpPr>
          <p:cNvPr id="4" name="Title 1"/>
          <p:cNvSpPr txBox="1">
            <a:spLocks/>
          </p:cNvSpPr>
          <p:nvPr/>
        </p:nvSpPr>
        <p:spPr>
          <a:xfrm>
            <a:off x="285750" y="254086"/>
            <a:ext cx="5095875" cy="904875"/>
          </a:xfrm>
          <a:prstGeom prst="rect">
            <a:avLst/>
          </a:prstGeom>
        </p:spPr>
        <p:txBody>
          <a:bodyPr vert="horz" lIns="0" tIns="28575" rIns="57150" bIns="28575"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800" dirty="0">
                <a:solidFill>
                  <a:schemeClr val="accent5"/>
                </a:solidFill>
                <a:latin typeface="Arial"/>
                <a:cs typeface="Arial"/>
              </a:rPr>
              <a:t>AGELOC ME</a:t>
            </a:r>
            <a:r>
              <a:rPr lang="en-US" sz="2800" baseline="30000" dirty="0">
                <a:solidFill>
                  <a:schemeClr val="accent5"/>
                </a:solidFill>
                <a:latin typeface="Arial"/>
                <a:cs typeface="Arial"/>
              </a:rPr>
              <a:t>™</a:t>
            </a:r>
            <a:r>
              <a:rPr lang="en-US" sz="2800" dirty="0">
                <a:solidFill>
                  <a:schemeClr val="accent5"/>
                </a:solidFill>
                <a:latin typeface="Arial"/>
                <a:cs typeface="Arial"/>
              </a:rPr>
              <a:t> </a:t>
            </a:r>
            <a:r>
              <a:rPr lang="en-US" sz="2800" dirty="0">
                <a:solidFill>
                  <a:schemeClr val="accent5"/>
                </a:solidFill>
                <a:latin typeface="Arial"/>
              </a:rPr>
              <a:t>SERUMS</a:t>
            </a:r>
          </a:p>
        </p:txBody>
      </p:sp>
      <p:sp>
        <p:nvSpPr>
          <p:cNvPr id="5" name="Content Placeholder 2"/>
          <p:cNvSpPr>
            <a:spLocks noGrp="1"/>
          </p:cNvSpPr>
          <p:nvPr>
            <p:ph idx="1"/>
          </p:nvPr>
        </p:nvSpPr>
        <p:spPr>
          <a:xfrm>
            <a:off x="285750" y="1460672"/>
            <a:ext cx="4413250" cy="2889250"/>
          </a:xfrm>
        </p:spPr>
        <p:txBody>
          <a:bodyPr>
            <a:normAutofit/>
          </a:bodyPr>
          <a:lstStyle/>
          <a:p>
            <a:pPr>
              <a:lnSpc>
                <a:spcPct val="150000"/>
              </a:lnSpc>
            </a:pPr>
            <a:r>
              <a:rPr lang="en-US" sz="2400" dirty="0">
                <a:solidFill>
                  <a:schemeClr val="tx1">
                    <a:lumMod val="50000"/>
                    <a:lumOff val="50000"/>
                  </a:schemeClr>
                </a:solidFill>
              </a:rPr>
              <a:t>Helps with Cellular Turnover</a:t>
            </a:r>
          </a:p>
          <a:p>
            <a:pPr>
              <a:lnSpc>
                <a:spcPct val="150000"/>
              </a:lnSpc>
            </a:pPr>
            <a:r>
              <a:rPr lang="en-US" sz="2400" dirty="0">
                <a:solidFill>
                  <a:schemeClr val="tx1">
                    <a:lumMod val="50000"/>
                    <a:lumOff val="50000"/>
                  </a:schemeClr>
                </a:solidFill>
              </a:rPr>
              <a:t>Diminishes Pigmentation</a:t>
            </a:r>
          </a:p>
          <a:p>
            <a:pPr>
              <a:lnSpc>
                <a:spcPct val="150000"/>
              </a:lnSpc>
            </a:pPr>
            <a:r>
              <a:rPr lang="en-US" sz="2400" dirty="0">
                <a:solidFill>
                  <a:schemeClr val="tx1">
                    <a:lumMod val="50000"/>
                    <a:lumOff val="50000"/>
                  </a:schemeClr>
                </a:solidFill>
              </a:rPr>
              <a:t>Helps Target Lines/Wrinkles, Firmness</a:t>
            </a:r>
          </a:p>
        </p:txBody>
      </p:sp>
      <p:pic>
        <p:nvPicPr>
          <p:cNvPr id="7" name="Picture 6" descr="ageloc bespoke rings.eps"/>
          <p:cNvPicPr>
            <a:picLocks noChangeAspect="1"/>
          </p:cNvPicPr>
          <p:nvPr/>
        </p:nvPicPr>
        <p:blipFill rotWithShape="1">
          <a:blip r:embed="rId4">
            <a:extLst>
              <a:ext uri="{28A0092B-C50C-407E-A947-70E740481C1C}">
                <a14:useLocalDpi xmlns:a14="http://schemas.microsoft.com/office/drawing/2010/main"/>
              </a:ext>
            </a:extLst>
          </a:blip>
          <a:srcRect t="35671" r="18704"/>
          <a:stretch/>
        </p:blipFill>
        <p:spPr>
          <a:xfrm>
            <a:off x="7249583" y="0"/>
            <a:ext cx="1894417" cy="1466943"/>
          </a:xfrm>
          <a:prstGeom prst="rect">
            <a:avLst/>
          </a:prstGeom>
        </p:spPr>
      </p:pic>
    </p:spTree>
    <p:extLst>
      <p:ext uri="{BB962C8B-B14F-4D97-AF65-F5344CB8AC3E}">
        <p14:creationId xmlns:p14="http://schemas.microsoft.com/office/powerpoint/2010/main" val="85578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821" t="7540" r="5291" b="23603"/>
          <a:stretch/>
        </p:blipFill>
        <p:spPr>
          <a:xfrm>
            <a:off x="4775200" y="114300"/>
            <a:ext cx="4267200" cy="4407403"/>
          </a:xfrm>
          <a:prstGeom prst="rect">
            <a:avLst/>
          </a:prstGeom>
        </p:spPr>
      </p:pic>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4" cstate="print"/>
          <a:stretch>
            <a:fillRect/>
          </a:stretch>
        </p:blipFill>
        <p:spPr>
          <a:xfrm>
            <a:off x="8586692" y="4786884"/>
            <a:ext cx="274320" cy="274320"/>
          </a:xfrm>
          <a:prstGeom prst="rect">
            <a:avLst/>
          </a:prstGeom>
        </p:spPr>
      </p:pic>
      <p:sp>
        <p:nvSpPr>
          <p:cNvPr id="9" name="Content Placeholder 2"/>
          <p:cNvSpPr txBox="1">
            <a:spLocks/>
          </p:cNvSpPr>
          <p:nvPr/>
        </p:nvSpPr>
        <p:spPr>
          <a:xfrm>
            <a:off x="342900" y="922724"/>
            <a:ext cx="3975100" cy="3310609"/>
          </a:xfrm>
          <a:prstGeom prst="rect">
            <a:avLst/>
          </a:prstGeom>
        </p:spPr>
        <p:txBody>
          <a:bodyPr lIns="130622" tIns="65311" rIns="130622" bIns="65311">
            <a:normAutofit/>
          </a:bodyPr>
          <a:lstStyle>
            <a:lvl1pPr marL="342900" indent="-342900" algn="l" defTabSz="457200" rtl="0" eaLnBrk="1" latinLnBrk="0" hangingPunct="1">
              <a:spcBef>
                <a:spcPct val="20000"/>
              </a:spcBef>
              <a:buFont typeface="Arial"/>
              <a:buChar char="•"/>
              <a:defRPr sz="3200" kern="1200">
                <a:solidFill>
                  <a:schemeClr val="tx1"/>
                </a:solidFill>
                <a:latin typeface="Verlag Book"/>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Verlag Book"/>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Verlag Book"/>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Verlag Book"/>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Verlag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chemeClr val="tx1">
                    <a:lumMod val="50000"/>
                    <a:lumOff val="50000"/>
                  </a:schemeClr>
                </a:solidFill>
                <a:latin typeface="Arial"/>
                <a:cs typeface="Arial"/>
              </a:rPr>
              <a:t>Higher concentration of active ingredients</a:t>
            </a:r>
          </a:p>
          <a:p>
            <a:r>
              <a:rPr lang="en-US" sz="2400" dirty="0">
                <a:solidFill>
                  <a:schemeClr val="tx1">
                    <a:lumMod val="50000"/>
                    <a:lumOff val="50000"/>
                  </a:schemeClr>
                </a:solidFill>
                <a:latin typeface="Arial"/>
                <a:cs typeface="Arial"/>
              </a:rPr>
              <a:t>Combine to provide a higher amount and potency of key ingredients that could not be formulated into a single product</a:t>
            </a:r>
          </a:p>
          <a:p>
            <a:pPr marL="0" indent="0">
              <a:buNone/>
            </a:pPr>
            <a:endParaRPr lang="en-US" dirty="0">
              <a:solidFill>
                <a:schemeClr val="tx1">
                  <a:lumMod val="50000"/>
                  <a:lumOff val="50000"/>
                </a:schemeClr>
              </a:solidFill>
              <a:latin typeface="Arial"/>
            </a:endParaRPr>
          </a:p>
        </p:txBody>
      </p:sp>
      <p:sp>
        <p:nvSpPr>
          <p:cNvPr id="13" name="パイ 17"/>
          <p:cNvSpPr/>
          <p:nvPr/>
        </p:nvSpPr>
        <p:spPr>
          <a:xfrm rot="18146429">
            <a:off x="6085495" y="1331130"/>
            <a:ext cx="1837110" cy="1706540"/>
          </a:xfrm>
          <a:prstGeom prst="pie">
            <a:avLst>
              <a:gd name="adj1" fmla="val 2703688"/>
              <a:gd name="adj2" fmla="val 13649641"/>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ja-JP" altLang="en-US" dirty="0">
              <a:solidFill>
                <a:schemeClr val="tx1"/>
              </a:solidFill>
            </a:endParaRPr>
          </a:p>
        </p:txBody>
      </p:sp>
      <p:sp>
        <p:nvSpPr>
          <p:cNvPr id="4" name="Slide Number Placeholder 3"/>
          <p:cNvSpPr>
            <a:spLocks noGrp="1"/>
          </p:cNvSpPr>
          <p:nvPr>
            <p:ph type="sldNum" sz="quarter" idx="4"/>
          </p:nvPr>
        </p:nvSpPr>
        <p:spPr>
          <a:xfrm>
            <a:off x="101600" y="4767263"/>
            <a:ext cx="2133600" cy="274637"/>
          </a:xfrm>
        </p:spPr>
        <p:txBody>
          <a:bodyPr/>
          <a:lstStyle/>
          <a:p>
            <a:pPr algn="l"/>
            <a:fld id="{8515AC7A-E2D5-4741-BEBB-0FB10E384F9C}" type="slidenum">
              <a:rPr lang="en-US" smtClean="0"/>
              <a:pPr algn="l"/>
              <a:t>14</a:t>
            </a:fld>
            <a:endParaRPr lang="en-US" dirty="0"/>
          </a:p>
        </p:txBody>
      </p:sp>
      <p:sp>
        <p:nvSpPr>
          <p:cNvPr id="11" name="Title 1"/>
          <p:cNvSpPr txBox="1">
            <a:spLocks/>
          </p:cNvSpPr>
          <p:nvPr/>
        </p:nvSpPr>
        <p:spPr>
          <a:xfrm>
            <a:off x="342900" y="215900"/>
            <a:ext cx="8229600" cy="857250"/>
          </a:xfrm>
          <a:prstGeom prst="rect">
            <a:avLst/>
          </a:prstGeom>
        </p:spPr>
        <p:txBody>
          <a:bodyPr/>
          <a:lstStyle>
            <a:lvl1pPr algn="l" defTabSz="457200" rtl="0" eaLnBrk="1" latinLnBrk="0" hangingPunct="1">
              <a:spcBef>
                <a:spcPct val="0"/>
              </a:spcBef>
              <a:buNone/>
              <a:defRPr sz="2800" kern="1200" baseline="0">
                <a:solidFill>
                  <a:srgbClr val="646569"/>
                </a:solidFill>
                <a:latin typeface="Arial"/>
                <a:ea typeface="+mj-ea"/>
                <a:cs typeface="Arial"/>
              </a:defRPr>
            </a:lvl1pPr>
          </a:lstStyle>
          <a:p>
            <a:r>
              <a:rPr lang="en-US" dirty="0">
                <a:solidFill>
                  <a:srgbClr val="00A8CC"/>
                </a:solidFill>
              </a:rPr>
              <a:t>SUPER SERUMS</a:t>
            </a:r>
            <a:endParaRPr lang="en-US" sz="1200" dirty="0">
              <a:solidFill>
                <a:srgbClr val="FF00FF"/>
              </a:solidFill>
            </a:endParaRPr>
          </a:p>
        </p:txBody>
      </p:sp>
    </p:spTree>
    <p:extLst>
      <p:ext uri="{BB962C8B-B14F-4D97-AF65-F5344CB8AC3E}">
        <p14:creationId xmlns:p14="http://schemas.microsoft.com/office/powerpoint/2010/main" val="10993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2" name="Title 1"/>
          <p:cNvSpPr>
            <a:spLocks noGrp="1"/>
          </p:cNvSpPr>
          <p:nvPr>
            <p:ph type="title"/>
          </p:nvPr>
        </p:nvSpPr>
        <p:spPr>
          <a:xfrm>
            <a:off x="357092" y="231076"/>
            <a:ext cx="8229600" cy="857250"/>
          </a:xfrm>
        </p:spPr>
        <p:txBody>
          <a:bodyPr/>
          <a:lstStyle/>
          <a:p>
            <a:r>
              <a:rPr lang="en-US" dirty="0">
                <a:solidFill>
                  <a:srgbClr val="00A8CC"/>
                </a:solidFill>
              </a:rPr>
              <a:t>REVOLUTIONARY</a:t>
            </a:r>
            <a:br>
              <a:rPr lang="en-US" dirty="0">
                <a:solidFill>
                  <a:srgbClr val="00A8CC"/>
                </a:solidFill>
              </a:rPr>
            </a:br>
            <a:r>
              <a:rPr lang="en-US" dirty="0">
                <a:solidFill>
                  <a:srgbClr val="00A8CC"/>
                </a:solidFill>
              </a:rPr>
              <a:t>MICROLAYERING TECHNOLOGY</a:t>
            </a:r>
            <a:endParaRPr lang="en-US" dirty="0">
              <a:solidFill>
                <a:srgbClr val="FF00FF"/>
              </a:solidFill>
            </a:endParaRPr>
          </a:p>
        </p:txBody>
      </p:sp>
      <p:sp>
        <p:nvSpPr>
          <p:cNvPr id="3" name="Slide Number Placeholder 2"/>
          <p:cNvSpPr>
            <a:spLocks noGrp="1"/>
          </p:cNvSpPr>
          <p:nvPr>
            <p:ph type="sldNum" sz="quarter" idx="4"/>
          </p:nvPr>
        </p:nvSpPr>
        <p:spPr>
          <a:xfrm>
            <a:off x="118533" y="4786567"/>
            <a:ext cx="2133600" cy="274637"/>
          </a:xfrm>
        </p:spPr>
        <p:txBody>
          <a:bodyPr/>
          <a:lstStyle/>
          <a:p>
            <a:pPr algn="l"/>
            <a:fld id="{8515AC7A-E2D5-4741-BEBB-0FB10E384F9C}" type="slidenum">
              <a:rPr lang="en-US" smtClean="0"/>
              <a:pPr algn="l"/>
              <a:t>15</a:t>
            </a:fld>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86302" y="559063"/>
            <a:ext cx="2774710" cy="3487417"/>
          </a:xfrm>
          <a:prstGeom prst="rect">
            <a:avLst/>
          </a:prstGeom>
          <a:effectLst>
            <a:glow rad="1905000">
              <a:srgbClr val="00FFFF">
                <a:alpha val="29000"/>
              </a:srgbClr>
            </a:glow>
          </a:effectLst>
        </p:spPr>
      </p:pic>
      <p:sp>
        <p:nvSpPr>
          <p:cNvPr id="11" name="Content Placeholder 2"/>
          <p:cNvSpPr txBox="1">
            <a:spLocks/>
          </p:cNvSpPr>
          <p:nvPr/>
        </p:nvSpPr>
        <p:spPr>
          <a:xfrm>
            <a:off x="357092" y="1694455"/>
            <a:ext cx="5708537" cy="235202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sz="2400" dirty="0">
                <a:solidFill>
                  <a:srgbClr val="7F7F7F"/>
                </a:solidFill>
                <a:latin typeface="Arial"/>
                <a:ea typeface="Verlag Light" charset="0"/>
                <a:cs typeface="Arial"/>
              </a:rPr>
              <a:t>The </a:t>
            </a:r>
            <a:r>
              <a:rPr lang="en-US" sz="2400" dirty="0" err="1">
                <a:solidFill>
                  <a:srgbClr val="7F7F7F"/>
                </a:solidFill>
                <a:latin typeface="Arial"/>
                <a:ea typeface="Verlag Light" charset="0"/>
                <a:cs typeface="Arial"/>
              </a:rPr>
              <a:t>ageLOC</a:t>
            </a:r>
            <a:r>
              <a:rPr lang="en-US" sz="2400" dirty="0">
                <a:solidFill>
                  <a:srgbClr val="7F7F7F"/>
                </a:solidFill>
                <a:latin typeface="Arial"/>
                <a:ea typeface="Verlag Light" charset="0"/>
                <a:cs typeface="Arial"/>
              </a:rPr>
              <a:t> Me</a:t>
            </a:r>
            <a:r>
              <a:rPr lang="en-US" sz="2400" baseline="30000" dirty="0">
                <a:solidFill>
                  <a:srgbClr val="7F7F7F"/>
                </a:solidFill>
                <a:latin typeface="Arial"/>
                <a:ea typeface="Verlag Light" charset="0"/>
                <a:cs typeface="Arial"/>
              </a:rPr>
              <a:t>™</a:t>
            </a:r>
            <a:r>
              <a:rPr lang="en-US" sz="2400" dirty="0">
                <a:solidFill>
                  <a:srgbClr val="7F7F7F"/>
                </a:solidFill>
                <a:latin typeface="Arial"/>
                <a:ea typeface="Verlag Light" charset="0"/>
                <a:cs typeface="Arial"/>
              </a:rPr>
              <a:t> device weaves the customized serums together into 40 layers to evenly distribute key ingredients, optimizing the serum combination and resulting in </a:t>
            </a:r>
            <a:r>
              <a:rPr lang="en-US" sz="2400" b="1" dirty="0">
                <a:solidFill>
                  <a:srgbClr val="7F7F7F"/>
                </a:solidFill>
                <a:latin typeface="Arial"/>
                <a:ea typeface="Verlag" charset="0"/>
                <a:cs typeface="Arial"/>
              </a:rPr>
              <a:t>increased absorption </a:t>
            </a:r>
            <a:r>
              <a:rPr lang="en-US" sz="2400" dirty="0">
                <a:solidFill>
                  <a:srgbClr val="7F7F7F"/>
                </a:solidFill>
                <a:latin typeface="Arial"/>
                <a:ea typeface="Verlag Light" charset="0"/>
                <a:cs typeface="Arial"/>
              </a:rPr>
              <a:t>of formulations into the skin.</a:t>
            </a:r>
          </a:p>
          <a:p>
            <a:pPr marL="0" indent="0">
              <a:buFont typeface="Arial"/>
              <a:buNone/>
            </a:pPr>
            <a:endParaRPr lang="en-US" sz="2400" dirty="0">
              <a:solidFill>
                <a:srgbClr val="404040"/>
              </a:solidFill>
              <a:latin typeface="Arial"/>
              <a:ea typeface="Verlag Light" charset="0"/>
              <a:cs typeface="Arial"/>
            </a:endParaRPr>
          </a:p>
          <a:p>
            <a:pPr marL="0" indent="0">
              <a:buFont typeface="Arial"/>
              <a:buNone/>
            </a:pPr>
            <a:r>
              <a:rPr lang="en-US" sz="2400" dirty="0">
                <a:solidFill>
                  <a:srgbClr val="404040"/>
                </a:solidFill>
                <a:latin typeface="Arial"/>
                <a:ea typeface="Verlag Light" charset="0"/>
                <a:cs typeface="Arial"/>
              </a:rPr>
              <a:t> </a:t>
            </a:r>
          </a:p>
        </p:txBody>
      </p:sp>
    </p:spTree>
    <p:extLst>
      <p:ext uri="{BB962C8B-B14F-4D97-AF65-F5344CB8AC3E}">
        <p14:creationId xmlns:p14="http://schemas.microsoft.com/office/powerpoint/2010/main" val="212723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5457" b="12469"/>
          <a:stretch/>
        </p:blipFill>
        <p:spPr>
          <a:xfrm>
            <a:off x="4521678" y="1252973"/>
            <a:ext cx="3503916" cy="3204856"/>
          </a:xfrm>
          <a:prstGeom prst="rect">
            <a:avLst/>
          </a:prstGeom>
        </p:spPr>
      </p:pic>
      <p:sp>
        <p:nvSpPr>
          <p:cNvPr id="2" name="TextBox 1"/>
          <p:cNvSpPr txBox="1"/>
          <p:nvPr/>
        </p:nvSpPr>
        <p:spPr>
          <a:xfrm>
            <a:off x="6606363" y="2918901"/>
            <a:ext cx="184731" cy="369332"/>
          </a:xfrm>
          <a:prstGeom prst="rect">
            <a:avLst/>
          </a:prstGeom>
          <a:noFill/>
        </p:spPr>
        <p:txBody>
          <a:bodyPr wrap="none" rtlCol="0">
            <a:spAutoFit/>
          </a:bodyPr>
          <a:lstStyle/>
          <a:p>
            <a:endParaRPr lang="en-US" dirty="0"/>
          </a:p>
        </p:txBody>
      </p:sp>
      <p:sp>
        <p:nvSpPr>
          <p:cNvPr id="3" name="Rectangle 2"/>
          <p:cNvSpPr/>
          <p:nvPr/>
        </p:nvSpPr>
        <p:spPr>
          <a:xfrm>
            <a:off x="285750" y="1020167"/>
            <a:ext cx="5746586" cy="3785652"/>
          </a:xfrm>
          <a:prstGeom prst="rect">
            <a:avLst/>
          </a:prstGeom>
        </p:spPr>
        <p:txBody>
          <a:bodyPr wrap="square" lIns="0">
            <a:spAutoFit/>
          </a:bodyPr>
          <a:lstStyle/>
          <a:p>
            <a:pPr marL="102870" indent="-102870">
              <a:lnSpc>
                <a:spcPct val="150000"/>
              </a:lnSpc>
              <a:buFont typeface="Arial"/>
              <a:buChar char="•"/>
            </a:pPr>
            <a:r>
              <a:rPr lang="en-US" sz="2400" dirty="0">
                <a:solidFill>
                  <a:schemeClr val="tx1">
                    <a:lumMod val="50000"/>
                    <a:lumOff val="50000"/>
                  </a:schemeClr>
                </a:solidFill>
                <a:latin typeface="Arial"/>
              </a:rPr>
              <a:t>Moisture Barrier</a:t>
            </a:r>
          </a:p>
          <a:p>
            <a:pPr marL="102870" indent="-102870">
              <a:lnSpc>
                <a:spcPct val="150000"/>
              </a:lnSpc>
              <a:buFont typeface="Arial"/>
              <a:buChar char="•"/>
            </a:pPr>
            <a:r>
              <a:rPr lang="en-US" sz="2400" dirty="0">
                <a:solidFill>
                  <a:schemeClr val="tx1">
                    <a:lumMod val="50000"/>
                    <a:lumOff val="50000"/>
                  </a:schemeClr>
                </a:solidFill>
                <a:latin typeface="Arial"/>
              </a:rPr>
              <a:t>Calms, soothes, and rejuvenates</a:t>
            </a:r>
          </a:p>
          <a:p>
            <a:pPr marL="102870" indent="-102870">
              <a:lnSpc>
                <a:spcPct val="150000"/>
              </a:lnSpc>
              <a:buFont typeface="Arial" panose="020B0604020202020204" pitchFamily="34" charset="0"/>
              <a:buChar char="•"/>
            </a:pPr>
            <a:r>
              <a:rPr lang="en-US" sz="2400" dirty="0">
                <a:solidFill>
                  <a:schemeClr val="tx1">
                    <a:lumMod val="50000"/>
                    <a:lumOff val="50000"/>
                  </a:schemeClr>
                </a:solidFill>
                <a:latin typeface="Arial"/>
              </a:rPr>
              <a:t>Customize for Skin Type</a:t>
            </a:r>
          </a:p>
          <a:p>
            <a:pPr marL="102870" indent="-102870">
              <a:lnSpc>
                <a:spcPct val="150000"/>
              </a:lnSpc>
              <a:buFont typeface="Arial" panose="020B0604020202020204" pitchFamily="34" charset="0"/>
              <a:buChar char="•"/>
            </a:pPr>
            <a:r>
              <a:rPr lang="en-US" sz="2400" dirty="0">
                <a:solidFill>
                  <a:schemeClr val="tx1">
                    <a:lumMod val="50000"/>
                    <a:lumOff val="50000"/>
                  </a:schemeClr>
                </a:solidFill>
                <a:latin typeface="Arial"/>
              </a:rPr>
              <a:t>Customize for Texture</a:t>
            </a:r>
          </a:p>
          <a:p>
            <a:pPr marL="102870" indent="-102870">
              <a:lnSpc>
                <a:spcPct val="150000"/>
              </a:lnSpc>
              <a:buFont typeface="Arial" panose="020B0604020202020204" pitchFamily="34" charset="0"/>
              <a:buChar char="•"/>
            </a:pPr>
            <a:r>
              <a:rPr lang="en-US" sz="2400" dirty="0">
                <a:solidFill>
                  <a:schemeClr val="tx1">
                    <a:lumMod val="50000"/>
                    <a:lumOff val="50000"/>
                  </a:schemeClr>
                </a:solidFill>
                <a:latin typeface="Arial"/>
              </a:rPr>
              <a:t>Customize for Fragrance</a:t>
            </a:r>
          </a:p>
          <a:p>
            <a:pPr marL="102870" indent="-102870">
              <a:lnSpc>
                <a:spcPct val="150000"/>
              </a:lnSpc>
              <a:buFont typeface="Arial" panose="020B0604020202020204" pitchFamily="34" charset="0"/>
              <a:buChar char="•"/>
            </a:pPr>
            <a:r>
              <a:rPr lang="en-US" sz="2400" dirty="0">
                <a:solidFill>
                  <a:schemeClr val="tx1">
                    <a:lumMod val="50000"/>
                    <a:lumOff val="50000"/>
                  </a:schemeClr>
                </a:solidFill>
                <a:latin typeface="Arial"/>
              </a:rPr>
              <a:t>Customize for SPF</a:t>
            </a:r>
          </a:p>
          <a:p>
            <a:pPr marL="102870" indent="-102870"/>
            <a:endParaRPr lang="en-US" sz="2400" dirty="0">
              <a:solidFill>
                <a:schemeClr val="tx1">
                  <a:lumMod val="50000"/>
                  <a:lumOff val="50000"/>
                </a:schemeClr>
              </a:solidFill>
              <a:latin typeface="Arial"/>
            </a:endParaRPr>
          </a:p>
        </p:txBody>
      </p:sp>
      <p:sp>
        <p:nvSpPr>
          <p:cNvPr id="4" name="Title 1"/>
          <p:cNvSpPr txBox="1">
            <a:spLocks/>
          </p:cNvSpPr>
          <p:nvPr/>
        </p:nvSpPr>
        <p:spPr>
          <a:xfrm>
            <a:off x="285749" y="273062"/>
            <a:ext cx="6963833" cy="619125"/>
          </a:xfrm>
          <a:prstGeom prst="rect">
            <a:avLst/>
          </a:prstGeom>
        </p:spPr>
        <p:txBody>
          <a:bodyPr vert="horz" lIns="0" tIns="28575" rIns="57150" bIns="28575" rtlCol="0" anchor="ctr">
            <a:no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800" dirty="0">
                <a:solidFill>
                  <a:schemeClr val="accent5"/>
                </a:solidFill>
                <a:latin typeface="Arial"/>
                <a:cs typeface="Arial"/>
              </a:rPr>
              <a:t>AGELOC ME</a:t>
            </a:r>
            <a:r>
              <a:rPr lang="en-US" sz="2800" baseline="30000" dirty="0">
                <a:solidFill>
                  <a:schemeClr val="accent5"/>
                </a:solidFill>
                <a:latin typeface="Arial"/>
                <a:cs typeface="Arial"/>
              </a:rPr>
              <a:t>™</a:t>
            </a:r>
            <a:r>
              <a:rPr lang="en-US" sz="2800" dirty="0">
                <a:solidFill>
                  <a:schemeClr val="accent5"/>
                </a:solidFill>
                <a:latin typeface="Arial"/>
                <a:cs typeface="Arial"/>
              </a:rPr>
              <a:t> </a:t>
            </a:r>
            <a:r>
              <a:rPr lang="en-US" sz="2800" dirty="0">
                <a:solidFill>
                  <a:schemeClr val="accent5"/>
                </a:solidFill>
                <a:latin typeface="Arial"/>
              </a:rPr>
              <a:t>MOISTURIZER BENEFITS</a:t>
            </a:r>
          </a:p>
        </p:txBody>
      </p:sp>
      <p:pic>
        <p:nvPicPr>
          <p:cNvPr id="6" name="Picture 5" descr="ageloc bespoke rings.eps"/>
          <p:cNvPicPr>
            <a:picLocks noChangeAspect="1"/>
          </p:cNvPicPr>
          <p:nvPr/>
        </p:nvPicPr>
        <p:blipFill rotWithShape="1">
          <a:blip r:embed="rId4">
            <a:extLst>
              <a:ext uri="{28A0092B-C50C-407E-A947-70E740481C1C}">
                <a14:useLocalDpi xmlns:a14="http://schemas.microsoft.com/office/drawing/2010/main"/>
              </a:ext>
            </a:extLst>
          </a:blip>
          <a:srcRect t="35671" r="18704"/>
          <a:stretch/>
        </p:blipFill>
        <p:spPr>
          <a:xfrm>
            <a:off x="7249583" y="0"/>
            <a:ext cx="1894417" cy="1466943"/>
          </a:xfrm>
          <a:prstGeom prst="rect">
            <a:avLst/>
          </a:prstGeom>
        </p:spPr>
      </p:pic>
    </p:spTree>
    <p:extLst>
      <p:ext uri="{BB962C8B-B14F-4D97-AF65-F5344CB8AC3E}">
        <p14:creationId xmlns:p14="http://schemas.microsoft.com/office/powerpoint/2010/main" val="155182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762010" y="751978"/>
            <a:ext cx="8043333" cy="39850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200"/>
              </a:lnSpc>
              <a:spcBef>
                <a:spcPts val="0"/>
              </a:spcBef>
              <a:buClr>
                <a:srgbClr val="3BB0C9"/>
              </a:buClr>
              <a:buSzPct val="50000"/>
              <a:buNone/>
            </a:pPr>
            <a:endParaRPr lang="en-US" sz="2000" dirty="0">
              <a:solidFill>
                <a:schemeClr val="tx1">
                  <a:lumMod val="50000"/>
                  <a:lumOff val="50000"/>
                </a:schemeClr>
              </a:solidFill>
              <a:latin typeface="Verlag Light"/>
              <a:cs typeface="Verlag Light"/>
            </a:endParaRPr>
          </a:p>
          <a:p>
            <a:pPr marL="0" indent="0">
              <a:lnSpc>
                <a:spcPts val="2200"/>
              </a:lnSpc>
              <a:spcBef>
                <a:spcPts val="0"/>
              </a:spcBef>
              <a:buClr>
                <a:srgbClr val="3BB0C9"/>
              </a:buClr>
              <a:buSzPct val="50000"/>
              <a:buNone/>
            </a:pPr>
            <a:endParaRPr lang="en-US" sz="1800" dirty="0">
              <a:solidFill>
                <a:schemeClr val="tx1">
                  <a:lumMod val="50000"/>
                  <a:lumOff val="50000"/>
                </a:schemeClr>
              </a:solidFill>
              <a:latin typeface="Verlag Light"/>
              <a:cs typeface="Verlag Light"/>
            </a:endParaRPr>
          </a:p>
        </p:txBody>
      </p:sp>
      <p:pic>
        <p:nvPicPr>
          <p:cNvPr id="10" name="Picture 9" descr="Updated ageLOC Me complementary products chart.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26880" y="0"/>
            <a:ext cx="6713591" cy="4683901"/>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12528" y="349735"/>
            <a:ext cx="469372" cy="1733065"/>
          </a:xfrm>
          <a:prstGeom prst="rect">
            <a:avLst/>
          </a:prstGeom>
        </p:spPr>
      </p:pic>
    </p:spTree>
    <p:extLst>
      <p:ext uri="{BB962C8B-B14F-4D97-AF65-F5344CB8AC3E}">
        <p14:creationId xmlns:p14="http://schemas.microsoft.com/office/powerpoint/2010/main" val="50528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18</a:t>
            </a:fld>
            <a:endParaRPr lang="en-US" dirty="0"/>
          </a:p>
        </p:txBody>
      </p:sp>
      <p:sp>
        <p:nvSpPr>
          <p:cNvPr id="14" name="Title 1"/>
          <p:cNvSpPr txBox="1">
            <a:spLocks/>
          </p:cNvSpPr>
          <p:nvPr/>
        </p:nvSpPr>
        <p:spPr>
          <a:xfrm>
            <a:off x="266573" y="1132956"/>
            <a:ext cx="7233308" cy="859747"/>
          </a:xfrm>
          <a:prstGeom prst="rect">
            <a:avLst/>
          </a:prstGeom>
        </p:spPr>
        <p:txBody>
          <a:bodyPr vert="horz" lIns="121912" tIns="60956" rIns="121912" bIns="60956" rtlCol="0" anchor="ctr">
            <a:noAutofit/>
          </a:bodyPr>
          <a:lstStyle>
            <a:lvl1pPr algn="l" defTabSz="914333" rtl="0" eaLnBrk="1" latinLnBrk="0" hangingPunct="1">
              <a:spcBef>
                <a:spcPct val="0"/>
              </a:spcBef>
              <a:buNone/>
              <a:defRPr sz="3200" b="1" kern="1200">
                <a:solidFill>
                  <a:srgbClr val="008AB0"/>
                </a:solidFill>
                <a:latin typeface="+mj-lt"/>
                <a:ea typeface="+mj-ea"/>
                <a:cs typeface="+mj-cs"/>
              </a:defRPr>
            </a:lvl1pPr>
          </a:lstStyle>
          <a:p>
            <a:r>
              <a:rPr lang="en-US" sz="2400" b="0" dirty="0">
                <a:solidFill>
                  <a:schemeClr val="bg1"/>
                </a:solidFill>
                <a:latin typeface="Verlag Book" charset="0"/>
                <a:ea typeface="Verlag Book" charset="0"/>
                <a:cs typeface="Verlag Book" charset="0"/>
              </a:rPr>
              <a:t>FORMULATED AT MOMENT OF USE</a:t>
            </a:r>
          </a:p>
        </p:txBody>
      </p:sp>
      <p:sp>
        <p:nvSpPr>
          <p:cNvPr id="15" name="Title 1"/>
          <p:cNvSpPr txBox="1">
            <a:spLocks/>
          </p:cNvSpPr>
          <p:nvPr/>
        </p:nvSpPr>
        <p:spPr>
          <a:xfrm>
            <a:off x="266573" y="1886505"/>
            <a:ext cx="5221628" cy="1497976"/>
          </a:xfrm>
          <a:prstGeom prst="rect">
            <a:avLst/>
          </a:prstGeom>
        </p:spPr>
        <p:txBody>
          <a:bodyPr vert="horz" lIns="121912" tIns="60956" rIns="121912" bIns="60956" rtlCol="0" anchor="t">
            <a:noAutofit/>
          </a:bodyPr>
          <a:lstStyle>
            <a:lvl1pPr algn="l" defTabSz="914333" rtl="0" eaLnBrk="1" latinLnBrk="0" hangingPunct="1">
              <a:spcBef>
                <a:spcPct val="0"/>
              </a:spcBef>
              <a:buNone/>
              <a:defRPr sz="3200" b="1" kern="1200">
                <a:solidFill>
                  <a:srgbClr val="008AB0"/>
                </a:solidFill>
                <a:latin typeface="+mj-lt"/>
                <a:ea typeface="+mj-ea"/>
                <a:cs typeface="+mj-cs"/>
              </a:defRPr>
            </a:lvl1pPr>
          </a:lstStyle>
          <a:p>
            <a:r>
              <a:rPr lang="en-US" sz="2400" b="0" dirty="0">
                <a:solidFill>
                  <a:schemeClr val="bg1"/>
                </a:solidFill>
                <a:latin typeface="Verlag Light" charset="0"/>
                <a:ea typeface="Verlag Light" charset="0"/>
                <a:cs typeface="Verlag Light" charset="0"/>
              </a:rPr>
              <a:t>Delivers the best, most effective product just for you at the moment of use.</a:t>
            </a:r>
          </a:p>
        </p:txBody>
      </p:sp>
      <p:pic>
        <p:nvPicPr>
          <p:cNvPr id="9" name="Picture 8" descr="Screen Shot 2016-02-08 at 2.24.41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97286" y="491834"/>
            <a:ext cx="3716603" cy="3725713"/>
          </a:xfrm>
          <a:prstGeom prst="ellipse">
            <a:avLst/>
          </a:prstGeom>
          <a:effectLst>
            <a:glow rad="1905000">
              <a:srgbClr val="00FFFF">
                <a:alpha val="32000"/>
              </a:srgbClr>
            </a:glow>
          </a:effectLst>
        </p:spPr>
      </p:pic>
      <p:sp>
        <p:nvSpPr>
          <p:cNvPr id="11" name="Title 1"/>
          <p:cNvSpPr txBox="1">
            <a:spLocks/>
          </p:cNvSpPr>
          <p:nvPr/>
        </p:nvSpPr>
        <p:spPr>
          <a:xfrm>
            <a:off x="93134" y="754928"/>
            <a:ext cx="6549686" cy="859747"/>
          </a:xfrm>
          <a:prstGeom prst="rect">
            <a:avLst/>
          </a:prstGeom>
        </p:spPr>
        <p:txBody>
          <a:bodyPr vert="horz" lIns="121912" tIns="60956" rIns="121912" bIns="60956" rtlCol="0" anchor="ctr">
            <a:noAutofit/>
          </a:bodyPr>
          <a:lstStyle>
            <a:lvl1pPr algn="l" defTabSz="914333" rtl="0" eaLnBrk="1" latinLnBrk="0" hangingPunct="1">
              <a:spcBef>
                <a:spcPct val="0"/>
              </a:spcBef>
              <a:buNone/>
              <a:defRPr sz="3200" b="1" kern="1200">
                <a:solidFill>
                  <a:srgbClr val="008AB0"/>
                </a:solidFill>
                <a:latin typeface="+mj-lt"/>
                <a:ea typeface="+mj-ea"/>
                <a:cs typeface="+mj-cs"/>
              </a:defRPr>
            </a:lvl1pPr>
          </a:lstStyle>
          <a:p>
            <a:r>
              <a:rPr lang="en-US" sz="2800" b="0" dirty="0">
                <a:solidFill>
                  <a:srgbClr val="00A8CC"/>
                </a:solidFill>
                <a:latin typeface="Arial"/>
                <a:cs typeface="Arial"/>
              </a:rPr>
              <a:t>SMART DELIVERY DEVICE</a:t>
            </a:r>
            <a:endParaRPr lang="en-US" sz="2800" b="0" dirty="0">
              <a:solidFill>
                <a:srgbClr val="007EB1"/>
              </a:solidFill>
              <a:latin typeface="Arial"/>
              <a:ea typeface="Verlag Book" charset="0"/>
              <a:cs typeface="Arial"/>
            </a:endParaRPr>
          </a:p>
        </p:txBody>
      </p:sp>
      <p:sp>
        <p:nvSpPr>
          <p:cNvPr id="12" name="Rectangle 11"/>
          <p:cNvSpPr/>
          <p:nvPr/>
        </p:nvSpPr>
        <p:spPr>
          <a:xfrm>
            <a:off x="292196" y="1886505"/>
            <a:ext cx="4429148" cy="2349361"/>
          </a:xfrm>
          <a:prstGeom prst="rect">
            <a:avLst/>
          </a:prstGeom>
        </p:spPr>
        <p:txBody>
          <a:bodyPr wrap="square">
            <a:spAutoFit/>
          </a:bodyPr>
          <a:lstStyle/>
          <a:p>
            <a:r>
              <a:rPr lang="en-US" sz="2400" dirty="0">
                <a:solidFill>
                  <a:schemeClr val="tx1">
                    <a:lumMod val="50000"/>
                    <a:lumOff val="50000"/>
                  </a:schemeClr>
                </a:solidFill>
                <a:latin typeface="Arial"/>
                <a:ea typeface="Verlag Light" charset="0"/>
                <a:cs typeface="Arial"/>
              </a:rPr>
              <a:t>Your customized formula— morning and night</a:t>
            </a:r>
          </a:p>
          <a:p>
            <a:endParaRPr lang="en-US" sz="2400" dirty="0">
              <a:solidFill>
                <a:schemeClr val="tx1">
                  <a:lumMod val="50000"/>
                  <a:lumOff val="50000"/>
                </a:schemeClr>
              </a:solidFill>
              <a:latin typeface="Arial"/>
              <a:ea typeface="Verlag Light" charset="0"/>
              <a:cs typeface="Arial"/>
            </a:endParaRPr>
          </a:p>
          <a:p>
            <a:r>
              <a:rPr lang="en-US" sz="2400" dirty="0">
                <a:solidFill>
                  <a:schemeClr val="tx1">
                    <a:lumMod val="50000"/>
                    <a:lumOff val="50000"/>
                  </a:schemeClr>
                </a:solidFill>
                <a:latin typeface="Arial"/>
                <a:ea typeface="Verlag Light" charset="0"/>
                <a:cs typeface="Arial"/>
              </a:rPr>
              <a:t>Simplicity increases compliance</a:t>
            </a:r>
            <a:endParaRPr lang="en-US" sz="3200" dirty="0">
              <a:solidFill>
                <a:srgbClr val="FF0000"/>
              </a:solidFill>
              <a:latin typeface="Arial"/>
              <a:ea typeface="Verlag Book" charset="0"/>
              <a:cs typeface="Arial"/>
            </a:endParaRPr>
          </a:p>
          <a:p>
            <a:pPr marL="76198" indent="0">
              <a:lnSpc>
                <a:spcPts val="3200"/>
              </a:lnSpc>
              <a:buNone/>
            </a:pPr>
            <a:endParaRPr lang="en-US" sz="3200" dirty="0">
              <a:solidFill>
                <a:schemeClr val="bg1"/>
              </a:solidFill>
              <a:latin typeface="Arial"/>
              <a:ea typeface="Verlag Book" charset="0"/>
              <a:cs typeface="Arial"/>
            </a:endParaRPr>
          </a:p>
        </p:txBody>
      </p:sp>
      <p:grpSp>
        <p:nvGrpSpPr>
          <p:cNvPr id="13" name="Group 12"/>
          <p:cNvGrpSpPr/>
          <p:nvPr/>
        </p:nvGrpSpPr>
        <p:grpSpPr>
          <a:xfrm flipH="1">
            <a:off x="-89904" y="-85873"/>
            <a:ext cx="3332940" cy="495253"/>
            <a:chOff x="696493" y="185396"/>
            <a:chExt cx="2387662" cy="616900"/>
          </a:xfrm>
        </p:grpSpPr>
        <p:sp>
          <p:nvSpPr>
            <p:cNvPr id="19" name="Rectangle 18"/>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21" name="TextBox 20"/>
          <p:cNvSpPr txBox="1"/>
          <p:nvPr/>
        </p:nvSpPr>
        <p:spPr>
          <a:xfrm>
            <a:off x="0" y="-75763"/>
            <a:ext cx="3279403" cy="415496"/>
          </a:xfrm>
          <a:prstGeom prst="rect">
            <a:avLst/>
          </a:prstGeom>
          <a:noFill/>
        </p:spPr>
        <p:txBody>
          <a:bodyPr wrap="none" lIns="121917" tIns="60959" rIns="121917" bIns="60959" rtlCol="0">
            <a:spAutoFit/>
          </a:bodyPr>
          <a:lstStyle/>
          <a:p>
            <a:r>
              <a:rPr lang="en-US" sz="1900" dirty="0">
                <a:solidFill>
                  <a:schemeClr val="bg1"/>
                </a:solidFill>
                <a:latin typeface="Arial"/>
                <a:cs typeface="Arial"/>
              </a:rPr>
              <a:t>your personal </a:t>
            </a:r>
            <a:r>
              <a:rPr lang="en-US" sz="1900" b="1" dirty="0">
                <a:solidFill>
                  <a:schemeClr val="bg1"/>
                </a:solidFill>
                <a:latin typeface="Arial"/>
                <a:cs typeface="Arial"/>
              </a:rPr>
              <a:t>skin care lab</a:t>
            </a:r>
            <a:endParaRPr lang="en-US" sz="1900" b="1" dirty="0">
              <a:solidFill>
                <a:schemeClr val="bg1"/>
              </a:solidFill>
              <a:latin typeface="Arial"/>
              <a:ea typeface="Verlag" charset="0"/>
              <a:cs typeface="Arial"/>
            </a:endParaRPr>
          </a:p>
        </p:txBody>
      </p:sp>
    </p:spTree>
    <p:extLst>
      <p:ext uri="{BB962C8B-B14F-4D97-AF65-F5344CB8AC3E}">
        <p14:creationId xmlns:p14="http://schemas.microsoft.com/office/powerpoint/2010/main" val="112229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2"/>
          <p:cNvSpPr txBox="1">
            <a:spLocks/>
          </p:cNvSpPr>
          <p:nvPr/>
        </p:nvSpPr>
        <p:spPr>
          <a:xfrm>
            <a:off x="4254655" y="1124380"/>
            <a:ext cx="4699632" cy="3503882"/>
          </a:xfrm>
          <a:prstGeom prst="rect">
            <a:avLst/>
          </a:prstGeom>
        </p:spPr>
        <p:txBody>
          <a:bodyPr lIns="91418" tIns="45709" rIns="91418" bIns="45709">
            <a:normAutofit fontScale="92500"/>
          </a:bodyPr>
          <a:lstStyle>
            <a:lvl1pPr marL="306146" indent="-306146" algn="l" defTabSz="408194" rtl="0" eaLnBrk="1" latinLnBrk="0" hangingPunct="1">
              <a:spcBef>
                <a:spcPct val="20000"/>
              </a:spcBef>
              <a:buFont typeface="Arial"/>
              <a:buChar char="•"/>
              <a:defRPr sz="2900" b="0" i="0" kern="1200">
                <a:solidFill>
                  <a:schemeClr val="tx1">
                    <a:lumMod val="65000"/>
                    <a:lumOff val="35000"/>
                  </a:schemeClr>
                </a:solidFill>
                <a:latin typeface="Verlag Light"/>
                <a:ea typeface="+mn-ea"/>
                <a:cs typeface="Verlag Light"/>
              </a:defRPr>
            </a:lvl1pPr>
            <a:lvl2pPr marL="663315" indent="-255121" algn="l" defTabSz="408194" rtl="0" eaLnBrk="1" latinLnBrk="0" hangingPunct="1">
              <a:spcBef>
                <a:spcPct val="20000"/>
              </a:spcBef>
              <a:buFont typeface="Arial"/>
              <a:buChar char="–"/>
              <a:defRPr sz="2500" b="0" i="0" kern="1200">
                <a:solidFill>
                  <a:schemeClr val="tx1">
                    <a:lumMod val="65000"/>
                    <a:lumOff val="35000"/>
                  </a:schemeClr>
                </a:solidFill>
                <a:latin typeface="Verlag Light"/>
                <a:ea typeface="+mn-ea"/>
                <a:cs typeface="Verlag Light"/>
              </a:defRPr>
            </a:lvl2pPr>
            <a:lvl3pPr marL="1020485" indent="-204097" algn="l" defTabSz="408194" rtl="0" eaLnBrk="1" latinLnBrk="0" hangingPunct="1">
              <a:spcBef>
                <a:spcPct val="20000"/>
              </a:spcBef>
              <a:buFont typeface="Arial"/>
              <a:buChar char="•"/>
              <a:defRPr sz="2100" b="0" i="0" kern="1200">
                <a:solidFill>
                  <a:schemeClr val="tx1">
                    <a:lumMod val="65000"/>
                    <a:lumOff val="35000"/>
                  </a:schemeClr>
                </a:solidFill>
                <a:latin typeface="Verlag Light"/>
                <a:ea typeface="+mn-ea"/>
                <a:cs typeface="Verlag Light"/>
              </a:defRPr>
            </a:lvl3pPr>
            <a:lvl4pPr marL="1428679" indent="-204097" algn="l" defTabSz="408194" rtl="0" eaLnBrk="1" latinLnBrk="0" hangingPunct="1">
              <a:spcBef>
                <a:spcPct val="20000"/>
              </a:spcBef>
              <a:buFont typeface="Arial"/>
              <a:buChar char="–"/>
              <a:defRPr sz="1800" b="0" i="0" kern="1200">
                <a:solidFill>
                  <a:schemeClr val="tx1">
                    <a:lumMod val="65000"/>
                    <a:lumOff val="35000"/>
                  </a:schemeClr>
                </a:solidFill>
                <a:latin typeface="Verlag Light"/>
                <a:ea typeface="+mn-ea"/>
                <a:cs typeface="Verlag Light"/>
              </a:defRPr>
            </a:lvl4pPr>
            <a:lvl5pPr marL="1836873" indent="-204097" algn="l" defTabSz="408194" rtl="0" eaLnBrk="1" latinLnBrk="0" hangingPunct="1">
              <a:spcBef>
                <a:spcPct val="20000"/>
              </a:spcBef>
              <a:buFont typeface="Arial"/>
              <a:buChar char="»"/>
              <a:defRPr sz="1800" b="0" i="0" kern="1200">
                <a:solidFill>
                  <a:schemeClr val="tx1">
                    <a:lumMod val="65000"/>
                    <a:lumOff val="35000"/>
                  </a:schemeClr>
                </a:solidFill>
                <a:latin typeface="Verlag Light"/>
                <a:ea typeface="+mn-ea"/>
                <a:cs typeface="Verlag Light"/>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119030" indent="0">
              <a:lnSpc>
                <a:spcPct val="110000"/>
              </a:lnSpc>
              <a:spcBef>
                <a:spcPts val="1200"/>
              </a:spcBef>
              <a:buNone/>
            </a:pPr>
            <a:r>
              <a:rPr lang="en-US" sz="2400" dirty="0">
                <a:solidFill>
                  <a:schemeClr val="tx1">
                    <a:lumMod val="50000"/>
                    <a:lumOff val="50000"/>
                  </a:schemeClr>
                </a:solidFill>
                <a:latin typeface="Arial" charset="0"/>
                <a:ea typeface="Arial" charset="0"/>
                <a:cs typeface="Arial" charset="0"/>
              </a:rPr>
              <a:t>Automatic dispense</a:t>
            </a:r>
          </a:p>
          <a:p>
            <a:pPr marL="119030" indent="0">
              <a:lnSpc>
                <a:spcPct val="110000"/>
              </a:lnSpc>
              <a:spcBef>
                <a:spcPts val="1200"/>
              </a:spcBef>
              <a:buNone/>
            </a:pPr>
            <a:r>
              <a:rPr lang="en-US" sz="2400" dirty="0">
                <a:solidFill>
                  <a:schemeClr val="tx1">
                    <a:lumMod val="50000"/>
                    <a:lumOff val="50000"/>
                  </a:schemeClr>
                </a:solidFill>
                <a:latin typeface="Arial" charset="0"/>
                <a:ea typeface="Arial" charset="0"/>
                <a:cs typeface="Arial" charset="0"/>
              </a:rPr>
              <a:t>Hygienic, hands-free delivery</a:t>
            </a:r>
          </a:p>
          <a:p>
            <a:pPr marL="119030" indent="0">
              <a:lnSpc>
                <a:spcPct val="110000"/>
              </a:lnSpc>
              <a:spcBef>
                <a:spcPts val="1200"/>
              </a:spcBef>
              <a:buNone/>
            </a:pPr>
            <a:r>
              <a:rPr lang="en-US" sz="2400" dirty="0">
                <a:solidFill>
                  <a:schemeClr val="tx1">
                    <a:lumMod val="50000"/>
                    <a:lumOff val="50000"/>
                  </a:schemeClr>
                </a:solidFill>
                <a:latin typeface="Arial" charset="0"/>
                <a:ea typeface="Arial" charset="0"/>
                <a:cs typeface="Arial" charset="0"/>
              </a:rPr>
              <a:t>Learns habits, provides reminders</a:t>
            </a:r>
          </a:p>
          <a:p>
            <a:pPr marL="119030" indent="0">
              <a:lnSpc>
                <a:spcPct val="110000"/>
              </a:lnSpc>
              <a:spcBef>
                <a:spcPts val="1200"/>
              </a:spcBef>
              <a:buNone/>
            </a:pPr>
            <a:r>
              <a:rPr lang="en-US" sz="2400" dirty="0">
                <a:solidFill>
                  <a:schemeClr val="tx1">
                    <a:lumMod val="50000"/>
                    <a:lumOff val="50000"/>
                  </a:schemeClr>
                </a:solidFill>
                <a:latin typeface="Arial" charset="0"/>
                <a:ea typeface="Arial" charset="0"/>
                <a:cs typeface="Arial" charset="0"/>
              </a:rPr>
              <a:t>Tracks usage, &amp; reorder reminders</a:t>
            </a:r>
          </a:p>
          <a:p>
            <a:pPr marL="119030" indent="0">
              <a:lnSpc>
                <a:spcPct val="110000"/>
              </a:lnSpc>
              <a:spcBef>
                <a:spcPts val="1200"/>
              </a:spcBef>
              <a:buNone/>
            </a:pPr>
            <a:r>
              <a:rPr lang="en-US" sz="2400" dirty="0">
                <a:solidFill>
                  <a:schemeClr val="tx1">
                    <a:lumMod val="50000"/>
                    <a:lumOff val="50000"/>
                  </a:schemeClr>
                </a:solidFill>
                <a:latin typeface="Arial" charset="0"/>
                <a:ea typeface="Arial" charset="0"/>
                <a:cs typeface="Arial" charset="0"/>
              </a:rPr>
              <a:t>Travel mode and containers </a:t>
            </a:r>
          </a:p>
          <a:p>
            <a:pPr marL="119030" indent="0">
              <a:lnSpc>
                <a:spcPct val="110000"/>
              </a:lnSpc>
              <a:spcBef>
                <a:spcPts val="1200"/>
              </a:spcBef>
              <a:buNone/>
            </a:pPr>
            <a:r>
              <a:rPr lang="en-US" sz="2400" dirty="0">
                <a:solidFill>
                  <a:schemeClr val="tx1">
                    <a:lumMod val="50000"/>
                    <a:lumOff val="50000"/>
                  </a:schemeClr>
                </a:solidFill>
                <a:latin typeface="Arial" charset="0"/>
                <a:ea typeface="Arial" charset="0"/>
                <a:cs typeface="Arial" charset="0"/>
              </a:rPr>
              <a:t>“Lock” mode for transporting </a:t>
            </a:r>
          </a:p>
        </p:txBody>
      </p:sp>
      <p:sp>
        <p:nvSpPr>
          <p:cNvPr id="6" name="Title 1"/>
          <p:cNvSpPr txBox="1">
            <a:spLocks/>
          </p:cNvSpPr>
          <p:nvPr/>
        </p:nvSpPr>
        <p:spPr>
          <a:xfrm>
            <a:off x="905934" y="201707"/>
            <a:ext cx="6549686" cy="859747"/>
          </a:xfrm>
          <a:prstGeom prst="rect">
            <a:avLst/>
          </a:prstGeom>
        </p:spPr>
        <p:txBody>
          <a:bodyPr vert="horz" lIns="121912" tIns="60956" rIns="121912" bIns="60956" rtlCol="0" anchor="ctr">
            <a:noAutofit/>
          </a:bodyPr>
          <a:lstStyle>
            <a:lvl1pPr algn="l" defTabSz="914333" rtl="0" eaLnBrk="1" latinLnBrk="0" hangingPunct="1">
              <a:spcBef>
                <a:spcPct val="0"/>
              </a:spcBef>
              <a:buNone/>
              <a:defRPr sz="3200" b="1" kern="1200">
                <a:solidFill>
                  <a:srgbClr val="008AB0"/>
                </a:solidFill>
                <a:latin typeface="+mj-lt"/>
                <a:ea typeface="+mj-ea"/>
                <a:cs typeface="+mj-cs"/>
              </a:defRPr>
            </a:lvl1pPr>
          </a:lstStyle>
          <a:p>
            <a:r>
              <a:rPr lang="en-US" sz="2800" b="0" dirty="0">
                <a:solidFill>
                  <a:srgbClr val="00A8CC"/>
                </a:solidFill>
                <a:latin typeface="Arial"/>
                <a:cs typeface="Arial"/>
              </a:rPr>
              <a:t>KEY FEATURES</a:t>
            </a:r>
            <a:endParaRPr lang="en-US" sz="2800" b="0" dirty="0">
              <a:solidFill>
                <a:srgbClr val="007EB1"/>
              </a:solidFill>
              <a:latin typeface="Arial"/>
              <a:ea typeface="Verlag Book" charset="0"/>
              <a:cs typeface="Arial"/>
            </a:endParaRPr>
          </a:p>
        </p:txBody>
      </p:sp>
      <p:pic>
        <p:nvPicPr>
          <p:cNvPr id="8" name="Picture 7" descr="IMG060202.ti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156905">
            <a:off x="579121" y="1048840"/>
            <a:ext cx="3251200" cy="3819499"/>
          </a:xfrm>
          <a:prstGeom prst="ellipse">
            <a:avLst/>
          </a:prstGeom>
        </p:spPr>
      </p:pic>
    </p:spTree>
    <p:extLst>
      <p:ext uri="{BB962C8B-B14F-4D97-AF65-F5344CB8AC3E}">
        <p14:creationId xmlns:p14="http://schemas.microsoft.com/office/powerpoint/2010/main" val="211482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93748" cy="5218011"/>
          </a:xfrm>
          <a:prstGeom prst="rect">
            <a:avLst/>
          </a:prstGeom>
        </p:spPr>
      </p:pic>
      <p:sp>
        <p:nvSpPr>
          <p:cNvPr id="3" name="Title 1"/>
          <p:cNvSpPr txBox="1">
            <a:spLocks/>
          </p:cNvSpPr>
          <p:nvPr/>
        </p:nvSpPr>
        <p:spPr>
          <a:xfrm rot="16200000">
            <a:off x="-931451" y="1227953"/>
            <a:ext cx="1825037" cy="1721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REVIEW: TRENDS</a:t>
            </a:r>
          </a:p>
        </p:txBody>
      </p:sp>
      <p:pic>
        <p:nvPicPr>
          <p:cNvPr id="4" name="Picture 3" descr="RM035399 young people.jpg"/>
          <p:cNvPicPr>
            <a:picLocks noChangeAspect="1"/>
          </p:cNvPicPr>
          <p:nvPr/>
        </p:nvPicPr>
        <p:blipFill rotWithShape="1">
          <a:blip r:embed="rId3" cstate="print">
            <a:extLst>
              <a:ext uri="{28A0092B-C50C-407E-A947-70E740481C1C}">
                <a14:useLocalDpi xmlns:a14="http://schemas.microsoft.com/office/drawing/2010/main" val="0"/>
              </a:ext>
            </a:extLst>
          </a:blip>
          <a:srcRect l="-3" t="-13057" r="15893" b="2949"/>
          <a:stretch/>
        </p:blipFill>
        <p:spPr>
          <a:xfrm>
            <a:off x="318247" y="691126"/>
            <a:ext cx="4604432" cy="4516805"/>
          </a:xfrm>
          <a:prstGeom prst="rect">
            <a:avLst/>
          </a:prstGeom>
        </p:spPr>
      </p:pic>
      <p:sp>
        <p:nvSpPr>
          <p:cNvPr id="5" name="TextBox 4"/>
          <p:cNvSpPr txBox="1"/>
          <p:nvPr/>
        </p:nvSpPr>
        <p:spPr>
          <a:xfrm>
            <a:off x="430439" y="850961"/>
            <a:ext cx="5277555" cy="646331"/>
          </a:xfrm>
          <a:prstGeom prst="rect">
            <a:avLst/>
          </a:prstGeom>
          <a:noFill/>
        </p:spPr>
        <p:txBody>
          <a:bodyPr wrap="square" rtlCol="0">
            <a:spAutoFit/>
          </a:bodyPr>
          <a:lstStyle/>
          <a:p>
            <a:r>
              <a:rPr lang="en-US" dirty="0">
                <a:solidFill>
                  <a:srgbClr val="7F7F7F"/>
                </a:solidFill>
                <a:latin typeface="Arial"/>
                <a:cs typeface="Arial"/>
              </a:rPr>
              <a:t>The aging population is increasing and younger people want to avoid early signs of aging. </a:t>
            </a:r>
            <a:endParaRPr lang="en-US" dirty="0">
              <a:solidFill>
                <a:srgbClr val="3BB0C9"/>
              </a:solidFill>
              <a:latin typeface="Arial"/>
              <a:cs typeface="Arial"/>
            </a:endParaRPr>
          </a:p>
        </p:txBody>
      </p:sp>
      <p:sp>
        <p:nvSpPr>
          <p:cNvPr id="6" name="Title 1"/>
          <p:cNvSpPr txBox="1">
            <a:spLocks/>
          </p:cNvSpPr>
          <p:nvPr/>
        </p:nvSpPr>
        <p:spPr>
          <a:xfrm>
            <a:off x="404519" y="176319"/>
            <a:ext cx="7940358" cy="71796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800" dirty="0">
                <a:solidFill>
                  <a:srgbClr val="00A8CC"/>
                </a:solidFill>
                <a:latin typeface="Arial"/>
                <a:cs typeface="Arial"/>
              </a:rPr>
              <a:t>The anti-aging industry is growing.</a:t>
            </a:r>
          </a:p>
        </p:txBody>
      </p:sp>
      <p:sp>
        <p:nvSpPr>
          <p:cNvPr id="7" name="Rectangle 6"/>
          <p:cNvSpPr/>
          <p:nvPr/>
        </p:nvSpPr>
        <p:spPr>
          <a:xfrm>
            <a:off x="5794963" y="3194646"/>
            <a:ext cx="3273778" cy="954107"/>
          </a:xfrm>
          <a:prstGeom prst="rect">
            <a:avLst/>
          </a:prstGeom>
        </p:spPr>
        <p:txBody>
          <a:bodyPr wrap="square">
            <a:spAutoFit/>
          </a:bodyPr>
          <a:lstStyle/>
          <a:p>
            <a:r>
              <a:rPr lang="en-US" sz="1400" cap="all" dirty="0">
                <a:solidFill>
                  <a:srgbClr val="00A8CC"/>
                </a:solidFill>
                <a:latin typeface="Arial"/>
                <a:cs typeface="Arial"/>
              </a:rPr>
              <a:t>THE GLOBAL MARKET </a:t>
            </a:r>
          </a:p>
          <a:p>
            <a:r>
              <a:rPr lang="en-US" sz="1400" cap="all" dirty="0">
                <a:solidFill>
                  <a:srgbClr val="00A8CC"/>
                </a:solidFill>
                <a:latin typeface="Arial"/>
                <a:cs typeface="Arial"/>
              </a:rPr>
              <a:t>FOR ANTI-AGING PRODUCTS </a:t>
            </a:r>
          </a:p>
          <a:p>
            <a:r>
              <a:rPr lang="en-US" sz="1400" cap="all" dirty="0">
                <a:solidFill>
                  <a:srgbClr val="00A8CC"/>
                </a:solidFill>
                <a:latin typeface="Arial"/>
                <a:cs typeface="Arial"/>
              </a:rPr>
              <a:t>IS SET TO REACH </a:t>
            </a:r>
            <a:br>
              <a:rPr lang="en-US" sz="1400" cap="all" dirty="0">
                <a:solidFill>
                  <a:srgbClr val="00A8CC"/>
                </a:solidFill>
                <a:latin typeface="Arial"/>
                <a:cs typeface="Arial"/>
              </a:rPr>
            </a:br>
            <a:r>
              <a:rPr lang="en-US" sz="1400" cap="all" dirty="0">
                <a:solidFill>
                  <a:srgbClr val="00A8CC"/>
                </a:solidFill>
                <a:latin typeface="Arial"/>
                <a:cs typeface="Arial"/>
              </a:rPr>
              <a:t>$346 BILLION BY 2018.</a:t>
            </a:r>
          </a:p>
        </p:txBody>
      </p:sp>
      <p:sp>
        <p:nvSpPr>
          <p:cNvPr id="8" name="TextBox 7"/>
          <p:cNvSpPr txBox="1"/>
          <p:nvPr/>
        </p:nvSpPr>
        <p:spPr>
          <a:xfrm>
            <a:off x="6885809" y="1226751"/>
            <a:ext cx="184666" cy="369332"/>
          </a:xfrm>
          <a:prstGeom prst="rect">
            <a:avLst/>
          </a:prstGeom>
          <a:noFill/>
        </p:spPr>
        <p:txBody>
          <a:bodyPr wrap="none" rtlCol="0">
            <a:spAutoFit/>
          </a:bodyPr>
          <a:lstStyle/>
          <a:p>
            <a:endParaRPr lang="en-US" dirty="0"/>
          </a:p>
        </p:txBody>
      </p:sp>
      <p:sp>
        <p:nvSpPr>
          <p:cNvPr id="9" name="TextBox 8"/>
          <p:cNvSpPr txBox="1"/>
          <p:nvPr/>
        </p:nvSpPr>
        <p:spPr>
          <a:xfrm>
            <a:off x="6764854" y="1935157"/>
            <a:ext cx="184666" cy="369332"/>
          </a:xfrm>
          <a:prstGeom prst="rect">
            <a:avLst/>
          </a:prstGeom>
          <a:noFill/>
        </p:spPr>
        <p:txBody>
          <a:bodyPr wrap="none" rtlCol="0">
            <a:spAutoFit/>
          </a:bodyPr>
          <a:lstStyle/>
          <a:p>
            <a:endParaRPr lang="en-US" dirty="0"/>
          </a:p>
        </p:txBody>
      </p:sp>
      <p:sp>
        <p:nvSpPr>
          <p:cNvPr id="13" name="TextBox 12"/>
          <p:cNvSpPr txBox="1"/>
          <p:nvPr/>
        </p:nvSpPr>
        <p:spPr>
          <a:xfrm>
            <a:off x="5785193" y="4656937"/>
            <a:ext cx="3743870" cy="338554"/>
          </a:xfrm>
          <a:prstGeom prst="rect">
            <a:avLst/>
          </a:prstGeom>
          <a:noFill/>
        </p:spPr>
        <p:txBody>
          <a:bodyPr wrap="square" rtlCol="0">
            <a:spAutoFit/>
          </a:bodyPr>
          <a:lstStyle/>
          <a:p>
            <a:r>
              <a:rPr lang="en-US" sz="800" dirty="0">
                <a:solidFill>
                  <a:prstClr val="black">
                    <a:lumMod val="50000"/>
                    <a:lumOff val="50000"/>
                  </a:prstClr>
                </a:solidFill>
                <a:latin typeface="Arial"/>
                <a:cs typeface="Arial"/>
              </a:rPr>
              <a:t>“ANTI-AGING PRODUCT AND SERVICES: </a:t>
            </a:r>
            <a:br>
              <a:rPr lang="en-US" sz="800" dirty="0">
                <a:solidFill>
                  <a:prstClr val="black">
                    <a:lumMod val="50000"/>
                    <a:lumOff val="50000"/>
                  </a:prstClr>
                </a:solidFill>
                <a:latin typeface="Arial"/>
                <a:cs typeface="Arial"/>
              </a:rPr>
            </a:br>
            <a:r>
              <a:rPr lang="en-US" sz="800" dirty="0">
                <a:solidFill>
                  <a:prstClr val="black">
                    <a:lumMod val="50000"/>
                    <a:lumOff val="50000"/>
                  </a:prstClr>
                </a:solidFill>
                <a:latin typeface="Arial"/>
                <a:cs typeface="Arial"/>
              </a:rPr>
              <a:t> THE GLOBAL MARKET,” BCC RESEARCH, AUGUST 2013</a:t>
            </a:r>
          </a:p>
        </p:txBody>
      </p:sp>
      <p:pic>
        <p:nvPicPr>
          <p:cNvPr id="14" name="Picture 13"/>
          <p:cNvPicPr>
            <a:picLocks noChangeAspect="1"/>
          </p:cNvPicPr>
          <p:nvPr/>
        </p:nvPicPr>
        <p:blipFill>
          <a:blip r:embed="rId4"/>
          <a:stretch>
            <a:fillRect/>
          </a:stretch>
        </p:blipFill>
        <p:spPr>
          <a:xfrm>
            <a:off x="5895922" y="1050905"/>
            <a:ext cx="1979774" cy="2018092"/>
          </a:xfrm>
          <a:prstGeom prst="rect">
            <a:avLst/>
          </a:prstGeom>
        </p:spPr>
      </p:pic>
    </p:spTree>
    <p:extLst>
      <p:ext uri="{BB962C8B-B14F-4D97-AF65-F5344CB8AC3E}">
        <p14:creationId xmlns:p14="http://schemas.microsoft.com/office/powerpoint/2010/main" val="94767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RM150200010_158 skeleto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59675" y="-33428"/>
            <a:ext cx="3809045" cy="4696868"/>
          </a:xfrm>
          <a:prstGeom prst="rect">
            <a:avLst/>
          </a:prstGeom>
        </p:spPr>
      </p:pic>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4"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20</a:t>
            </a:fld>
            <a:endParaRPr lang="en-US" dirty="0"/>
          </a:p>
        </p:txBody>
      </p:sp>
      <p:sp>
        <p:nvSpPr>
          <p:cNvPr id="15" name="Title 1"/>
          <p:cNvSpPr txBox="1">
            <a:spLocks/>
          </p:cNvSpPr>
          <p:nvPr/>
        </p:nvSpPr>
        <p:spPr>
          <a:xfrm>
            <a:off x="481454" y="767461"/>
            <a:ext cx="8212231" cy="859747"/>
          </a:xfrm>
          <a:prstGeom prst="rect">
            <a:avLst/>
          </a:prstGeom>
          <a:ln>
            <a:noFill/>
          </a:ln>
        </p:spPr>
        <p:txBody>
          <a:bodyPr vert="horz" lIns="121912" tIns="60956" rIns="121912" bIns="60956" rtlCol="0" anchor="ctr">
            <a:noAutofit/>
          </a:bodyPr>
          <a:lstStyle>
            <a:lvl1pPr algn="l" defTabSz="914333" rtl="0" eaLnBrk="1" latinLnBrk="0" hangingPunct="1">
              <a:spcBef>
                <a:spcPct val="0"/>
              </a:spcBef>
              <a:buNone/>
              <a:defRPr sz="3200" b="1" kern="1200">
                <a:solidFill>
                  <a:srgbClr val="008AB0"/>
                </a:solidFill>
                <a:latin typeface="+mj-lt"/>
                <a:ea typeface="+mj-ea"/>
                <a:cs typeface="+mj-cs"/>
              </a:defRPr>
            </a:lvl1pPr>
          </a:lstStyle>
          <a:p>
            <a:r>
              <a:rPr lang="en-US" sz="2800" b="0" dirty="0">
                <a:solidFill>
                  <a:srgbClr val="00A8CC"/>
                </a:solidFill>
                <a:latin typeface="Arial"/>
                <a:cs typeface="Arial"/>
              </a:rPr>
              <a:t>WORLD-CLASS ENGINEERING</a:t>
            </a:r>
            <a:endParaRPr lang="en-US" sz="2800" b="0" dirty="0">
              <a:solidFill>
                <a:srgbClr val="007EB1"/>
              </a:solidFill>
              <a:latin typeface="Arial"/>
              <a:ea typeface="Verlag Book" charset="0"/>
              <a:cs typeface="Arial"/>
            </a:endParaRPr>
          </a:p>
        </p:txBody>
      </p:sp>
      <p:sp>
        <p:nvSpPr>
          <p:cNvPr id="2" name="Rectangle 1"/>
          <p:cNvSpPr/>
          <p:nvPr/>
        </p:nvSpPr>
        <p:spPr>
          <a:xfrm>
            <a:off x="481454" y="1946454"/>
            <a:ext cx="5642891" cy="830997"/>
          </a:xfrm>
          <a:prstGeom prst="rect">
            <a:avLst/>
          </a:prstGeom>
        </p:spPr>
        <p:txBody>
          <a:bodyPr wrap="none">
            <a:spAutoFit/>
          </a:bodyPr>
          <a:lstStyle/>
          <a:p>
            <a:r>
              <a:rPr lang="en-US" sz="2400" dirty="0">
                <a:solidFill>
                  <a:srgbClr val="7F7F7F"/>
                </a:solidFill>
                <a:latin typeface="Arial"/>
                <a:cs typeface="Arial"/>
              </a:rPr>
              <a:t>27 </a:t>
            </a:r>
            <a:r>
              <a:rPr lang="en-US" sz="2400" dirty="0" err="1">
                <a:solidFill>
                  <a:srgbClr val="7F7F7F"/>
                </a:solidFill>
                <a:latin typeface="Arial"/>
                <a:cs typeface="Arial"/>
              </a:rPr>
              <a:t>ageLOC</a:t>
            </a:r>
            <a:r>
              <a:rPr lang="en-US" sz="2400" baseline="30000" dirty="0">
                <a:solidFill>
                  <a:srgbClr val="7F7F7F"/>
                </a:solidFill>
                <a:latin typeface="Arial"/>
                <a:cs typeface="Arial"/>
              </a:rPr>
              <a:t>®</a:t>
            </a:r>
            <a:r>
              <a:rPr lang="en-US" sz="2400" dirty="0">
                <a:solidFill>
                  <a:srgbClr val="7F7F7F"/>
                </a:solidFill>
                <a:latin typeface="Arial"/>
                <a:cs typeface="Arial"/>
              </a:rPr>
              <a:t> patents or patents </a:t>
            </a:r>
            <a:r>
              <a:rPr lang="en-US" sz="2400" dirty="0">
                <a:solidFill>
                  <a:schemeClr val="tx1">
                    <a:lumMod val="50000"/>
                    <a:lumOff val="50000"/>
                  </a:schemeClr>
                </a:solidFill>
                <a:latin typeface="Arial"/>
                <a:cs typeface="Arial"/>
              </a:rPr>
              <a:t>pending</a:t>
            </a:r>
          </a:p>
          <a:p>
            <a:r>
              <a:rPr lang="en-US" sz="2400" dirty="0">
                <a:solidFill>
                  <a:schemeClr val="tx1">
                    <a:lumMod val="50000"/>
                    <a:lumOff val="50000"/>
                  </a:schemeClr>
                </a:solidFill>
                <a:latin typeface="Arial"/>
                <a:cs typeface="Arial"/>
              </a:rPr>
              <a:t>5 of which are for </a:t>
            </a:r>
            <a:r>
              <a:rPr lang="en-US" sz="2400" dirty="0" err="1">
                <a:solidFill>
                  <a:schemeClr val="tx1">
                    <a:lumMod val="50000"/>
                    <a:lumOff val="50000"/>
                  </a:schemeClr>
                </a:solidFill>
                <a:latin typeface="Arial"/>
                <a:cs typeface="Arial"/>
              </a:rPr>
              <a:t>ageLOC</a:t>
            </a:r>
            <a:r>
              <a:rPr lang="en-US" sz="2400" dirty="0">
                <a:solidFill>
                  <a:schemeClr val="tx1">
                    <a:lumMod val="50000"/>
                    <a:lumOff val="50000"/>
                  </a:schemeClr>
                </a:solidFill>
                <a:latin typeface="Arial"/>
                <a:cs typeface="Arial"/>
              </a:rPr>
              <a:t> Me</a:t>
            </a:r>
          </a:p>
        </p:txBody>
      </p:sp>
      <p:sp>
        <p:nvSpPr>
          <p:cNvPr id="21" name="TextBox 20"/>
          <p:cNvSpPr txBox="1"/>
          <p:nvPr/>
        </p:nvSpPr>
        <p:spPr>
          <a:xfrm>
            <a:off x="-64938" y="-62687"/>
            <a:ext cx="2233939" cy="415496"/>
          </a:xfrm>
          <a:prstGeom prst="rect">
            <a:avLst/>
          </a:prstGeom>
          <a:noFill/>
        </p:spPr>
        <p:txBody>
          <a:bodyPr wrap="none" lIns="121917" tIns="60959" rIns="121917" bIns="60959" rtlCol="0">
            <a:spAutoFit/>
          </a:bodyPr>
          <a:lstStyle/>
          <a:p>
            <a:r>
              <a:rPr lang="en-US" sz="1900" dirty="0">
                <a:solidFill>
                  <a:schemeClr val="bg1"/>
                </a:solidFill>
                <a:latin typeface="Arial"/>
                <a:cs typeface="Arial"/>
              </a:rPr>
              <a:t>let’s talk about </a:t>
            </a:r>
            <a:r>
              <a:rPr lang="en-US" sz="1900" b="1" dirty="0">
                <a:solidFill>
                  <a:schemeClr val="bg1"/>
                </a:solidFill>
                <a:latin typeface="Arial"/>
                <a:ea typeface="Verlag" charset="0"/>
                <a:cs typeface="Arial"/>
              </a:rPr>
              <a:t>me</a:t>
            </a:r>
          </a:p>
        </p:txBody>
      </p:sp>
      <p:grpSp>
        <p:nvGrpSpPr>
          <p:cNvPr id="12" name="Group 11"/>
          <p:cNvGrpSpPr/>
          <p:nvPr/>
        </p:nvGrpSpPr>
        <p:grpSpPr>
          <a:xfrm flipH="1">
            <a:off x="-89904" y="-85873"/>
            <a:ext cx="3332940" cy="495253"/>
            <a:chOff x="696493" y="185396"/>
            <a:chExt cx="2387662" cy="616900"/>
          </a:xfrm>
        </p:grpSpPr>
        <p:sp>
          <p:nvSpPr>
            <p:cNvPr id="16" name="Rectangle 15"/>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18" name="TextBox 17"/>
          <p:cNvSpPr txBox="1"/>
          <p:nvPr/>
        </p:nvSpPr>
        <p:spPr>
          <a:xfrm>
            <a:off x="0" y="-75763"/>
            <a:ext cx="3279403" cy="415496"/>
          </a:xfrm>
          <a:prstGeom prst="rect">
            <a:avLst/>
          </a:prstGeom>
          <a:noFill/>
        </p:spPr>
        <p:txBody>
          <a:bodyPr wrap="none" lIns="121917" tIns="60959" rIns="121917" bIns="60959" rtlCol="0">
            <a:spAutoFit/>
          </a:bodyPr>
          <a:lstStyle/>
          <a:p>
            <a:r>
              <a:rPr lang="en-US" sz="1900" dirty="0">
                <a:solidFill>
                  <a:schemeClr val="bg1"/>
                </a:solidFill>
                <a:latin typeface="Arial"/>
                <a:cs typeface="Arial"/>
              </a:rPr>
              <a:t>your personal </a:t>
            </a:r>
            <a:r>
              <a:rPr lang="en-US" sz="1900" b="1" dirty="0">
                <a:solidFill>
                  <a:schemeClr val="bg1"/>
                </a:solidFill>
                <a:latin typeface="Arial"/>
                <a:cs typeface="Arial"/>
              </a:rPr>
              <a:t>skin care lab</a:t>
            </a:r>
            <a:endParaRPr lang="en-US" sz="1900" b="1" dirty="0">
              <a:solidFill>
                <a:schemeClr val="bg1"/>
              </a:solidFill>
              <a:latin typeface="Arial"/>
              <a:ea typeface="Verlag" charset="0"/>
              <a:cs typeface="Arial"/>
            </a:endParaRPr>
          </a:p>
        </p:txBody>
      </p:sp>
    </p:spTree>
    <p:extLst>
      <p:ext uri="{BB962C8B-B14F-4D97-AF65-F5344CB8AC3E}">
        <p14:creationId xmlns:p14="http://schemas.microsoft.com/office/powerpoint/2010/main" val="123482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2" name="Title 1"/>
          <p:cNvSpPr>
            <a:spLocks noGrp="1"/>
          </p:cNvSpPr>
          <p:nvPr>
            <p:ph type="title"/>
          </p:nvPr>
        </p:nvSpPr>
        <p:spPr/>
        <p:txBody>
          <a:bodyPr/>
          <a:lstStyle/>
          <a:p>
            <a:r>
              <a:rPr lang="en-US" sz="2400" dirty="0">
                <a:solidFill>
                  <a:srgbClr val="00A8CC"/>
                </a:solidFill>
              </a:rPr>
              <a:t>FIVE NEW PATENTS RELATED TO MECHANISMS FOR DELIVERING CUSTOMIZED SKIN CARE</a:t>
            </a:r>
            <a:endParaRPr lang="en-US" dirty="0">
              <a:solidFill>
                <a:srgbClr val="0082BC"/>
              </a:solidFill>
            </a:endParaRPr>
          </a:p>
        </p:txBody>
      </p:sp>
      <p:sp>
        <p:nvSpPr>
          <p:cNvPr id="4" name="Slide Number Placeholder 3"/>
          <p:cNvSpPr>
            <a:spLocks noGrp="1"/>
          </p:cNvSpPr>
          <p:nvPr>
            <p:ph type="sldNum" sz="quarter" idx="4"/>
          </p:nvPr>
        </p:nvSpPr>
        <p:spPr>
          <a:xfrm>
            <a:off x="101600" y="4767263"/>
            <a:ext cx="2133600" cy="274637"/>
          </a:xfrm>
        </p:spPr>
        <p:txBody>
          <a:bodyPr/>
          <a:lstStyle/>
          <a:p>
            <a:pPr algn="l"/>
            <a:fld id="{8515AC7A-E2D5-4741-BEBB-0FB10E384F9C}" type="slidenum">
              <a:rPr lang="en-US" smtClean="0"/>
              <a:pPr algn="l"/>
              <a:t>21</a:t>
            </a:fld>
            <a:endParaRPr lang="en-US" dirty="0"/>
          </a:p>
        </p:txBody>
      </p:sp>
      <p:pic>
        <p:nvPicPr>
          <p:cNvPr id="11" name="Picture 4" descr="C:\Users\mnielsen\Desktop\4 patent 1st page\60 degree full page.PN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6" y="1176340"/>
            <a:ext cx="2743200" cy="3302083"/>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5" descr="C:\Users\mnielsen\Desktop\4 patent 1st page\90 degree full page.PNG"/>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6788" y="1163723"/>
            <a:ext cx="2622736" cy="331470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6" descr="C:\Users\mnielsen\Desktop\4 patent 1st page\Fluid Cartridge assembly full page.PN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8352" y="1144673"/>
            <a:ext cx="2758749" cy="3410939"/>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7" descr="C:\Users\mnielsen\Desktop\4 patent 1st page\Fluid Dispenser full page.PNG"/>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1180" y="1144673"/>
            <a:ext cx="2683195" cy="33718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1361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22</a:t>
            </a:fld>
            <a:endParaRPr lang="en-US" dirty="0"/>
          </a:p>
        </p:txBody>
      </p:sp>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8190" t="19810" r="19715" b="8609"/>
          <a:stretch/>
        </p:blipFill>
        <p:spPr>
          <a:xfrm>
            <a:off x="3388539" y="36285"/>
            <a:ext cx="2696953" cy="4663440"/>
          </a:xfrm>
          <a:prstGeom prst="rect">
            <a:avLst/>
          </a:prstGeom>
        </p:spPr>
      </p:pic>
      <p:sp>
        <p:nvSpPr>
          <p:cNvPr id="12" name="TextBox 11"/>
          <p:cNvSpPr txBox="1"/>
          <p:nvPr/>
        </p:nvSpPr>
        <p:spPr>
          <a:xfrm>
            <a:off x="3805942" y="643532"/>
            <a:ext cx="1904187" cy="2031325"/>
          </a:xfrm>
          <a:prstGeom prst="rect">
            <a:avLst/>
          </a:prstGeom>
          <a:noFill/>
        </p:spPr>
        <p:txBody>
          <a:bodyPr wrap="none" rtlCol="0">
            <a:spAutoFit/>
          </a:bodyPr>
          <a:lstStyle/>
          <a:p>
            <a:pPr algn="ctr"/>
            <a:r>
              <a:rPr lang="en-US" sz="5400">
                <a:solidFill>
                  <a:schemeClr val="bg1"/>
                </a:solidFill>
                <a:latin typeface="Arial"/>
                <a:ea typeface="Verlag Book" charset="0"/>
                <a:cs typeface="Arial"/>
              </a:rPr>
              <a:t>$35</a:t>
            </a:r>
            <a:endParaRPr lang="en-US" sz="5400" dirty="0">
              <a:solidFill>
                <a:schemeClr val="bg1"/>
              </a:solidFill>
              <a:latin typeface="Arial"/>
              <a:ea typeface="Verlag Book" charset="0"/>
              <a:cs typeface="Arial"/>
            </a:endParaRPr>
          </a:p>
          <a:p>
            <a:pPr algn="ctr"/>
            <a:r>
              <a:rPr lang="en-US" sz="3600" dirty="0">
                <a:solidFill>
                  <a:schemeClr val="bg1"/>
                </a:solidFill>
                <a:latin typeface="Arial"/>
                <a:ea typeface="Verlag Book" charset="0"/>
                <a:cs typeface="Arial"/>
              </a:rPr>
              <a:t>million </a:t>
            </a:r>
          </a:p>
          <a:p>
            <a:pPr algn="ctr"/>
            <a:r>
              <a:rPr lang="en-US" sz="3600" dirty="0">
                <a:solidFill>
                  <a:schemeClr val="bg1"/>
                </a:solidFill>
                <a:latin typeface="Arial"/>
                <a:ea typeface="Verlag Book" charset="0"/>
                <a:cs typeface="Arial"/>
              </a:rPr>
              <a:t>invested</a:t>
            </a:r>
          </a:p>
        </p:txBody>
      </p:sp>
      <p:grpSp>
        <p:nvGrpSpPr>
          <p:cNvPr id="13" name="Group 12"/>
          <p:cNvGrpSpPr/>
          <p:nvPr/>
        </p:nvGrpSpPr>
        <p:grpSpPr>
          <a:xfrm flipH="1">
            <a:off x="-89904" y="-85873"/>
            <a:ext cx="3332940" cy="495253"/>
            <a:chOff x="696493" y="185396"/>
            <a:chExt cx="2387662" cy="616900"/>
          </a:xfrm>
        </p:grpSpPr>
        <p:sp>
          <p:nvSpPr>
            <p:cNvPr id="14" name="Rectangle 13"/>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17" name="TextBox 16"/>
          <p:cNvSpPr txBox="1"/>
          <p:nvPr/>
        </p:nvSpPr>
        <p:spPr>
          <a:xfrm>
            <a:off x="0" y="-75763"/>
            <a:ext cx="3279403" cy="415496"/>
          </a:xfrm>
          <a:prstGeom prst="rect">
            <a:avLst/>
          </a:prstGeom>
          <a:noFill/>
        </p:spPr>
        <p:txBody>
          <a:bodyPr wrap="none" lIns="121917" tIns="60959" rIns="121917" bIns="60959" rtlCol="0">
            <a:spAutoFit/>
          </a:bodyPr>
          <a:lstStyle/>
          <a:p>
            <a:r>
              <a:rPr lang="en-US" sz="1900" dirty="0">
                <a:solidFill>
                  <a:schemeClr val="bg1"/>
                </a:solidFill>
                <a:latin typeface="Arial"/>
                <a:cs typeface="Arial"/>
              </a:rPr>
              <a:t>your personal </a:t>
            </a:r>
            <a:r>
              <a:rPr lang="en-US" sz="1900" b="1" dirty="0">
                <a:solidFill>
                  <a:schemeClr val="bg1"/>
                </a:solidFill>
                <a:latin typeface="Arial"/>
                <a:cs typeface="Arial"/>
              </a:rPr>
              <a:t>skin care lab</a:t>
            </a:r>
            <a:endParaRPr lang="en-US" sz="1900" b="1" dirty="0">
              <a:solidFill>
                <a:schemeClr val="bg1"/>
              </a:solidFill>
              <a:latin typeface="Arial"/>
              <a:ea typeface="Verlag" charset="0"/>
              <a:cs typeface="Arial"/>
            </a:endParaRPr>
          </a:p>
        </p:txBody>
      </p:sp>
    </p:spTree>
    <p:extLst>
      <p:ext uri="{BB962C8B-B14F-4D97-AF65-F5344CB8AC3E}">
        <p14:creationId xmlns:p14="http://schemas.microsoft.com/office/powerpoint/2010/main" val="184106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23</a:t>
            </a:fld>
            <a:endParaRPr lang="en-US" dirty="0"/>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90175" y="220717"/>
            <a:ext cx="2953825" cy="4483871"/>
          </a:xfrm>
          <a:prstGeom prst="rect">
            <a:avLst/>
          </a:prstGeom>
        </p:spPr>
      </p:pic>
      <p:pic>
        <p:nvPicPr>
          <p:cNvPr id="11" name="Picture 16" descr="Image result for good design awar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1235" y="1176936"/>
            <a:ext cx="1490062" cy="1490062"/>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descr="http://www.sparkawards.com/wp-content/themes/istudio/images/sparklogo.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1192" y="2787734"/>
            <a:ext cx="2055542" cy="642357"/>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40827" y="1185404"/>
            <a:ext cx="1678881" cy="1445455"/>
          </a:xfrm>
          <a:prstGeom prst="rect">
            <a:avLst/>
          </a:prstGeom>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26734" y="1185404"/>
            <a:ext cx="1193479" cy="1490062"/>
          </a:xfrm>
          <a:prstGeom prst="rect">
            <a:avLst/>
          </a:prstGeom>
        </p:spPr>
      </p:pic>
      <p:sp>
        <p:nvSpPr>
          <p:cNvPr id="15" name="Title 1"/>
          <p:cNvSpPr txBox="1">
            <a:spLocks/>
          </p:cNvSpPr>
          <p:nvPr/>
        </p:nvSpPr>
        <p:spPr>
          <a:xfrm>
            <a:off x="374461" y="420367"/>
            <a:ext cx="8212231" cy="859747"/>
          </a:xfrm>
          <a:prstGeom prst="rect">
            <a:avLst/>
          </a:prstGeom>
        </p:spPr>
        <p:txBody>
          <a:bodyPr vert="horz" lIns="121912" tIns="60956" rIns="121912" bIns="60956" rtlCol="0" anchor="ctr">
            <a:noAutofit/>
          </a:bodyPr>
          <a:lstStyle>
            <a:lvl1pPr algn="l" defTabSz="914333" rtl="0" eaLnBrk="1" latinLnBrk="0" hangingPunct="1">
              <a:spcBef>
                <a:spcPct val="0"/>
              </a:spcBef>
              <a:buNone/>
              <a:defRPr sz="3200" b="1" kern="1200">
                <a:solidFill>
                  <a:srgbClr val="008AB0"/>
                </a:solidFill>
                <a:latin typeface="+mj-lt"/>
                <a:ea typeface="+mj-ea"/>
                <a:cs typeface="+mj-cs"/>
              </a:defRPr>
            </a:lvl1pPr>
          </a:lstStyle>
          <a:p>
            <a:r>
              <a:rPr lang="en-US" sz="2800" b="0" dirty="0">
                <a:solidFill>
                  <a:srgbClr val="00A8CC"/>
                </a:solidFill>
                <a:latin typeface="Arial"/>
                <a:cs typeface="Arial"/>
              </a:rPr>
              <a:t>WORLD-CLASS DESIGN</a:t>
            </a:r>
            <a:endParaRPr lang="en-US" sz="2800" b="0" dirty="0">
              <a:solidFill>
                <a:srgbClr val="007EB1"/>
              </a:solidFill>
              <a:latin typeface="Arial"/>
              <a:ea typeface="Verlag Book" charset="0"/>
              <a:cs typeface="Arial"/>
            </a:endParaRPr>
          </a:p>
        </p:txBody>
      </p:sp>
      <p:grpSp>
        <p:nvGrpSpPr>
          <p:cNvPr id="16" name="Group 15"/>
          <p:cNvGrpSpPr/>
          <p:nvPr/>
        </p:nvGrpSpPr>
        <p:grpSpPr>
          <a:xfrm flipH="1">
            <a:off x="-89904" y="-85873"/>
            <a:ext cx="3332940" cy="495253"/>
            <a:chOff x="696493" y="185396"/>
            <a:chExt cx="2387662" cy="616900"/>
          </a:xfrm>
        </p:grpSpPr>
        <p:sp>
          <p:nvSpPr>
            <p:cNvPr id="17" name="Rectangle 16"/>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19" name="TextBox 18"/>
          <p:cNvSpPr txBox="1"/>
          <p:nvPr/>
        </p:nvSpPr>
        <p:spPr>
          <a:xfrm>
            <a:off x="0" y="-75763"/>
            <a:ext cx="3279403" cy="415496"/>
          </a:xfrm>
          <a:prstGeom prst="rect">
            <a:avLst/>
          </a:prstGeom>
          <a:noFill/>
        </p:spPr>
        <p:txBody>
          <a:bodyPr wrap="none" lIns="121917" tIns="60959" rIns="121917" bIns="60959" rtlCol="0">
            <a:spAutoFit/>
          </a:bodyPr>
          <a:lstStyle/>
          <a:p>
            <a:r>
              <a:rPr lang="en-US" sz="1900" dirty="0">
                <a:solidFill>
                  <a:schemeClr val="bg1"/>
                </a:solidFill>
                <a:latin typeface="Arial"/>
                <a:cs typeface="Arial"/>
              </a:rPr>
              <a:t>your personal </a:t>
            </a:r>
            <a:r>
              <a:rPr lang="en-US" sz="1900" b="1" dirty="0">
                <a:solidFill>
                  <a:schemeClr val="bg1"/>
                </a:solidFill>
                <a:latin typeface="Arial"/>
                <a:cs typeface="Arial"/>
              </a:rPr>
              <a:t>skin care lab</a:t>
            </a:r>
            <a:endParaRPr lang="en-US" sz="1900" b="1" dirty="0">
              <a:solidFill>
                <a:schemeClr val="bg1"/>
              </a:solidFill>
              <a:latin typeface="Arial"/>
              <a:ea typeface="Verlag" charset="0"/>
              <a:cs typeface="Arial"/>
            </a:endParaRPr>
          </a:p>
        </p:txBody>
      </p:sp>
      <p:pic>
        <p:nvPicPr>
          <p:cNvPr id="2" name="Picture 1" descr="techies 2016 logo official.jpg.jpe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6102" y="2925597"/>
            <a:ext cx="1685449" cy="1246058"/>
          </a:xfrm>
          <a:prstGeom prst="rect">
            <a:avLst/>
          </a:prstGeom>
          <a:ln>
            <a:solidFill>
              <a:schemeClr val="tx1">
                <a:lumMod val="50000"/>
                <a:lumOff val="50000"/>
              </a:schemeClr>
            </a:solidFill>
          </a:ln>
        </p:spPr>
      </p:pic>
      <p:pic>
        <p:nvPicPr>
          <p:cNvPr id="3" name="Picture 2" descr="A'Design-logo-big-red-0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45668" y="505037"/>
            <a:ext cx="1278466" cy="2025090"/>
          </a:xfrm>
          <a:prstGeom prst="rect">
            <a:avLst/>
          </a:prstGeom>
        </p:spPr>
      </p:pic>
      <p:pic>
        <p:nvPicPr>
          <p:cNvPr id="5" name="Picture 4" descr="BSL - Winner 2016.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7943" y="3455492"/>
            <a:ext cx="1257300" cy="1257300"/>
          </a:xfrm>
          <a:prstGeom prst="rect">
            <a:avLst/>
          </a:prstGeom>
        </p:spPr>
      </p:pic>
      <p:pic>
        <p:nvPicPr>
          <p:cNvPr id="7" name="Picture 6" descr="Most Innovative Skin Care Nutrition Product Manufacturer Recognised Glob....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33335" y="2787734"/>
            <a:ext cx="1909702" cy="1468603"/>
          </a:xfrm>
          <a:prstGeom prst="rect">
            <a:avLst/>
          </a:prstGeom>
        </p:spPr>
      </p:pic>
    </p:spTree>
    <p:extLst>
      <p:ext uri="{BB962C8B-B14F-4D97-AF65-F5344CB8AC3E}">
        <p14:creationId xmlns:p14="http://schemas.microsoft.com/office/powerpoint/2010/main" val="121800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76612" y="56749"/>
            <a:ext cx="2280365" cy="2968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22" y="4526340"/>
            <a:ext cx="2277534" cy="591761"/>
          </a:xfrm>
          <a:prstGeom prst="rect">
            <a:avLst/>
          </a:prstGeom>
        </p:spPr>
      </p:pic>
      <p:pic>
        <p:nvPicPr>
          <p:cNvPr id="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0" y="1507008"/>
            <a:ext cx="2270127" cy="148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內容版面配置區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41184" y="1036699"/>
            <a:ext cx="3759201" cy="2592235"/>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40764" y="36849"/>
            <a:ext cx="1566368" cy="1566368"/>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346" y="2988733"/>
            <a:ext cx="2273333" cy="1484486"/>
          </a:xfrm>
          <a:prstGeom prst="rect">
            <a:avLst/>
          </a:prstGeom>
        </p:spPr>
      </p:pic>
      <p:pic>
        <p:nvPicPr>
          <p:cNvPr id="32" name="Picture 2" descr="C:\Users\msjang\Desktop\중앙일보_조셉 창 인터뷰\final\Nov. 13, 2015_Joongang_Joe_interview.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721482" y="50806"/>
            <a:ext cx="2213652" cy="9674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12847" y="2027740"/>
            <a:ext cx="1344791" cy="1729017"/>
          </a:xfrm>
          <a:prstGeom prst="rect">
            <a:avLst/>
          </a:prstGeom>
        </p:spPr>
      </p:pic>
      <p:pic>
        <p:nvPicPr>
          <p:cNvPr id="8" name="Picture 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70783" y="3536860"/>
            <a:ext cx="1192763" cy="1581241"/>
          </a:xfrm>
          <a:prstGeom prst="rect">
            <a:avLst/>
          </a:prstGeom>
        </p:spPr>
      </p:pic>
      <p:pic>
        <p:nvPicPr>
          <p:cNvPr id="9" name="Picture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868" y="45242"/>
            <a:ext cx="1182371" cy="1425579"/>
          </a:xfrm>
          <a:prstGeom prst="rect">
            <a:avLst/>
          </a:prstGeom>
        </p:spPr>
      </p:pic>
      <p:pic>
        <p:nvPicPr>
          <p:cNvPr id="10" name="Picture 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73449" y="3038772"/>
            <a:ext cx="1516719" cy="2022292"/>
          </a:xfrm>
          <a:prstGeom prst="rect">
            <a:avLst/>
          </a:prstGeom>
        </p:spPr>
      </p:pic>
      <p:pic>
        <p:nvPicPr>
          <p:cNvPr id="11" name="Picture 1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52506" y="3943189"/>
            <a:ext cx="1734464" cy="1156027"/>
          </a:xfrm>
          <a:prstGeom prst="rect">
            <a:avLst/>
          </a:prstGeom>
        </p:spPr>
      </p:pic>
      <p:pic>
        <p:nvPicPr>
          <p:cNvPr id="12" name="Picture 1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57507" y="1651129"/>
            <a:ext cx="1554862" cy="2221232"/>
          </a:xfrm>
          <a:prstGeom prst="rect">
            <a:avLst/>
          </a:prstGeom>
        </p:spPr>
      </p:pic>
      <p:pic>
        <p:nvPicPr>
          <p:cNvPr id="19" name="Picture 18"/>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5187859" y="3705585"/>
            <a:ext cx="1070105" cy="1387115"/>
          </a:xfrm>
          <a:prstGeom prst="rect">
            <a:avLst/>
          </a:prstGeom>
        </p:spPr>
      </p:pic>
      <p:pic>
        <p:nvPicPr>
          <p:cNvPr id="23" name="Picture 22"/>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290405" y="3705584"/>
            <a:ext cx="992849" cy="1387115"/>
          </a:xfrm>
          <a:prstGeom prst="rect">
            <a:avLst/>
          </a:prstGeom>
        </p:spPr>
      </p:pic>
      <p:pic>
        <p:nvPicPr>
          <p:cNvPr id="22" name="Picture 2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999641" y="79183"/>
            <a:ext cx="1476426" cy="1912133"/>
          </a:xfrm>
          <a:prstGeom prst="rect">
            <a:avLst/>
          </a:prstGeom>
        </p:spPr>
      </p:pic>
    </p:spTree>
    <p:extLst>
      <p:ext uri="{BB962C8B-B14F-4D97-AF65-F5344CB8AC3E}">
        <p14:creationId xmlns:p14="http://schemas.microsoft.com/office/powerpoint/2010/main" val="154444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l"/>
            <a:r>
              <a:rPr lang="en-US" dirty="0">
                <a:solidFill>
                  <a:schemeClr val="bg1"/>
                </a:solidFill>
              </a:rPr>
              <a:t>RESEARCH &amp;</a:t>
            </a:r>
            <a:br>
              <a:rPr lang="en-US" dirty="0">
                <a:solidFill>
                  <a:schemeClr val="bg1"/>
                </a:solidFill>
              </a:rPr>
            </a:br>
            <a:r>
              <a:rPr lang="en-US" dirty="0">
                <a:solidFill>
                  <a:schemeClr val="bg1"/>
                </a:solidFill>
              </a:rPr>
              <a:t>CLINICAL RESULTS</a:t>
            </a:r>
          </a:p>
        </p:txBody>
      </p:sp>
      <p:pic>
        <p:nvPicPr>
          <p:cNvPr id="3" name="Picture 2" descr="me-ring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12544" y="-888998"/>
            <a:ext cx="5107911" cy="4767384"/>
          </a:xfrm>
          <a:prstGeom prst="rect">
            <a:avLst/>
          </a:prstGeom>
        </p:spPr>
      </p:pic>
    </p:spTree>
    <p:extLst>
      <p:ext uri="{BB962C8B-B14F-4D97-AF65-F5344CB8AC3E}">
        <p14:creationId xmlns:p14="http://schemas.microsoft.com/office/powerpoint/2010/main" val="125731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M034364 BAD Silho.jpg"/>
          <p:cNvPicPr>
            <a:picLocks noChangeAspect="1"/>
          </p:cNvPicPr>
          <p:nvPr/>
        </p:nvPicPr>
        <p:blipFill rotWithShape="1">
          <a:blip r:embed="rId3" cstate="print">
            <a:extLst>
              <a:ext uri="{28A0092B-C50C-407E-A947-70E740481C1C}">
                <a14:useLocalDpi xmlns:a14="http://schemas.microsoft.com/office/drawing/2010/main" val="0"/>
              </a:ext>
            </a:extLst>
          </a:blip>
          <a:srcRect r="6690"/>
          <a:stretch/>
        </p:blipFill>
        <p:spPr>
          <a:xfrm>
            <a:off x="3858009" y="897467"/>
            <a:ext cx="5285991" cy="4246033"/>
          </a:xfrm>
          <a:prstGeom prst="rect">
            <a:avLst/>
          </a:prstGeom>
        </p:spPr>
      </p:pic>
      <p:sp>
        <p:nvSpPr>
          <p:cNvPr id="2" name="Title 1"/>
          <p:cNvSpPr>
            <a:spLocks noGrp="1"/>
          </p:cNvSpPr>
          <p:nvPr>
            <p:ph type="title" idx="4294967295"/>
          </p:nvPr>
        </p:nvSpPr>
        <p:spPr>
          <a:xfrm>
            <a:off x="342743" y="354799"/>
            <a:ext cx="8229600" cy="857250"/>
          </a:xfrm>
          <a:prstGeom prst="rect">
            <a:avLst/>
          </a:prstGeom>
        </p:spPr>
        <p:txBody>
          <a:bodyPr>
            <a:normAutofit/>
          </a:bodyPr>
          <a:lstStyle/>
          <a:p>
            <a:pPr algn="l"/>
            <a:r>
              <a:rPr lang="en-US" sz="2800" dirty="0">
                <a:solidFill>
                  <a:srgbClr val="3BB0C9"/>
                </a:solidFill>
              </a:rPr>
              <a:t>A</a:t>
            </a:r>
            <a:r>
              <a:rPr lang="en-US" sz="2800" dirty="0">
                <a:solidFill>
                  <a:srgbClr val="3BB0C9"/>
                </a:solidFill>
                <a:latin typeface="Arial"/>
                <a:cs typeface="Arial"/>
              </a:rPr>
              <a:t>GELOC ME</a:t>
            </a:r>
            <a:r>
              <a:rPr lang="en-US" sz="2800" baseline="30000" dirty="0">
                <a:solidFill>
                  <a:srgbClr val="3BB0C9"/>
                </a:solidFill>
                <a:latin typeface="Arial"/>
                <a:cs typeface="Arial"/>
              </a:rPr>
              <a:t>™</a:t>
            </a:r>
            <a:r>
              <a:rPr lang="en-US" sz="2800" dirty="0">
                <a:solidFill>
                  <a:srgbClr val="3BB0C9"/>
                </a:solidFill>
                <a:latin typeface="Arial"/>
                <a:cs typeface="Arial"/>
              </a:rPr>
              <a:t> CLINICAL TESTING</a:t>
            </a:r>
          </a:p>
        </p:txBody>
      </p:sp>
      <p:sp>
        <p:nvSpPr>
          <p:cNvPr id="3" name="Content Placeholder 2"/>
          <p:cNvSpPr>
            <a:spLocks noGrp="1"/>
          </p:cNvSpPr>
          <p:nvPr>
            <p:ph idx="4294967295"/>
          </p:nvPr>
        </p:nvSpPr>
        <p:spPr>
          <a:xfrm>
            <a:off x="228600" y="1214822"/>
            <a:ext cx="5101827" cy="3394472"/>
          </a:xfrm>
          <a:prstGeom prst="rect">
            <a:avLst/>
          </a:prstGeom>
        </p:spPr>
        <p:txBody>
          <a:bodyPr>
            <a:normAutofit/>
          </a:bodyPr>
          <a:lstStyle/>
          <a:p>
            <a:r>
              <a:rPr lang="en-US" sz="2000" b="1" dirty="0">
                <a:solidFill>
                  <a:schemeClr val="tx1">
                    <a:lumMod val="50000"/>
                    <a:lumOff val="50000"/>
                  </a:schemeClr>
                </a:solidFill>
                <a:latin typeface="Arial"/>
                <a:cs typeface="Arial"/>
              </a:rPr>
              <a:t>Safety is key</a:t>
            </a:r>
            <a:r>
              <a:rPr lang="en-US" sz="2000" dirty="0">
                <a:solidFill>
                  <a:schemeClr val="tx1">
                    <a:lumMod val="50000"/>
                    <a:lumOff val="50000"/>
                  </a:schemeClr>
                </a:solidFill>
                <a:latin typeface="Arial"/>
                <a:cs typeface="Arial"/>
              </a:rPr>
              <a:t>. Our Clinical Lab performed more than 200 sting and irritation safety tests in 2014.</a:t>
            </a:r>
          </a:p>
          <a:p>
            <a:r>
              <a:rPr lang="en-US" sz="2000" b="1" dirty="0">
                <a:solidFill>
                  <a:schemeClr val="tx1">
                    <a:lumMod val="50000"/>
                    <a:lumOff val="50000"/>
                  </a:schemeClr>
                </a:solidFill>
                <a:latin typeface="Arial"/>
                <a:cs typeface="Arial"/>
              </a:rPr>
              <a:t>Efficacy is proven. </a:t>
            </a:r>
            <a:r>
              <a:rPr lang="en-US" sz="2000" dirty="0">
                <a:solidFill>
                  <a:schemeClr val="tx1">
                    <a:lumMod val="50000"/>
                    <a:lumOff val="50000"/>
                  </a:schemeClr>
                </a:solidFill>
                <a:latin typeface="Arial"/>
                <a:cs typeface="Arial"/>
              </a:rPr>
              <a:t>We conducted 50+ in-house exploratory or confirmatory in-house clinical studies in 2014, lasting from one day to 16 weeks in duration.</a:t>
            </a:r>
          </a:p>
          <a:p>
            <a:r>
              <a:rPr lang="en-US" sz="2000" b="1" dirty="0">
                <a:solidFill>
                  <a:schemeClr val="tx1">
                    <a:lumMod val="50000"/>
                    <a:lumOff val="50000"/>
                  </a:schemeClr>
                </a:solidFill>
                <a:latin typeface="Arial"/>
                <a:cs typeface="Arial"/>
              </a:rPr>
              <a:t>Results are validated. </a:t>
            </a:r>
            <a:r>
              <a:rPr lang="en-US" sz="2000" dirty="0">
                <a:solidFill>
                  <a:schemeClr val="tx1">
                    <a:lumMod val="50000"/>
                    <a:lumOff val="50000"/>
                  </a:schemeClr>
                </a:solidFill>
                <a:latin typeface="Arial"/>
                <a:cs typeface="Arial"/>
              </a:rPr>
              <a:t>In 2014, we conducted more than 200 studies or tests at third-party research facilities.</a:t>
            </a:r>
          </a:p>
        </p:txBody>
      </p:sp>
    </p:spTree>
    <p:extLst>
      <p:ext uri="{BB962C8B-B14F-4D97-AF65-F5344CB8AC3E}">
        <p14:creationId xmlns:p14="http://schemas.microsoft.com/office/powerpoint/2010/main" val="141718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M12100015.clear.white fade.jpg"/>
          <p:cNvPicPr>
            <a:picLocks noChangeAspect="1"/>
          </p:cNvPicPr>
          <p:nvPr/>
        </p:nvPicPr>
        <p:blipFill rotWithShape="1">
          <a:blip r:embed="rId3"/>
          <a:srcRect l="8749" t="26431" r="9386" b="11821"/>
          <a:stretch/>
        </p:blipFill>
        <p:spPr>
          <a:xfrm>
            <a:off x="5011554" y="987574"/>
            <a:ext cx="4132446" cy="4155927"/>
          </a:xfrm>
          <a:prstGeom prst="rect">
            <a:avLst/>
          </a:prstGeom>
        </p:spPr>
      </p:pic>
      <p:sp>
        <p:nvSpPr>
          <p:cNvPr id="2" name="Title 1"/>
          <p:cNvSpPr>
            <a:spLocks noGrp="1"/>
          </p:cNvSpPr>
          <p:nvPr>
            <p:ph type="title" idx="4294967295"/>
          </p:nvPr>
        </p:nvSpPr>
        <p:spPr>
          <a:xfrm>
            <a:off x="351577" y="352541"/>
            <a:ext cx="8229600" cy="726358"/>
          </a:xfrm>
          <a:prstGeom prst="rect">
            <a:avLst/>
          </a:prstGeom>
        </p:spPr>
        <p:txBody>
          <a:bodyPr>
            <a:normAutofit/>
          </a:bodyPr>
          <a:lstStyle/>
          <a:p>
            <a:pPr algn="l"/>
            <a:r>
              <a:rPr lang="en-US" sz="2800" cap="all" dirty="0" err="1">
                <a:solidFill>
                  <a:srgbClr val="3BB0C9"/>
                </a:solidFill>
                <a:latin typeface="Arial"/>
                <a:cs typeface="Arial"/>
              </a:rPr>
              <a:t>Ageloc</a:t>
            </a:r>
            <a:r>
              <a:rPr lang="en-US" sz="2800" cap="all" dirty="0">
                <a:solidFill>
                  <a:srgbClr val="3BB0C9"/>
                </a:solidFill>
                <a:latin typeface="Arial"/>
                <a:cs typeface="Arial"/>
              </a:rPr>
              <a:t> me</a:t>
            </a:r>
            <a:r>
              <a:rPr lang="en-US" sz="2800" cap="all" baseline="30000" dirty="0">
                <a:solidFill>
                  <a:srgbClr val="3BB0C9"/>
                </a:solidFill>
                <a:latin typeface="Arial"/>
                <a:cs typeface="Arial"/>
              </a:rPr>
              <a:t>™</a:t>
            </a:r>
            <a:r>
              <a:rPr lang="en-US" sz="2800" cap="all" dirty="0">
                <a:solidFill>
                  <a:srgbClr val="3BB0C9"/>
                </a:solidFill>
                <a:latin typeface="Arial"/>
                <a:cs typeface="Arial"/>
              </a:rPr>
              <a:t> formulations</a:t>
            </a:r>
          </a:p>
        </p:txBody>
      </p:sp>
      <p:sp>
        <p:nvSpPr>
          <p:cNvPr id="3" name="Content Placeholder 2"/>
          <p:cNvSpPr>
            <a:spLocks noGrp="1"/>
          </p:cNvSpPr>
          <p:nvPr>
            <p:ph idx="4294967295"/>
          </p:nvPr>
        </p:nvSpPr>
        <p:spPr>
          <a:xfrm>
            <a:off x="338661" y="1085122"/>
            <a:ext cx="6087539" cy="3394472"/>
          </a:xfrm>
          <a:prstGeom prst="rect">
            <a:avLst/>
          </a:prstGeom>
        </p:spPr>
        <p:txBody>
          <a:bodyPr>
            <a:noAutofit/>
          </a:bodyPr>
          <a:lstStyle/>
          <a:p>
            <a:pPr marL="0" indent="0">
              <a:buNone/>
            </a:pPr>
            <a:r>
              <a:rPr lang="en-US" sz="2000" dirty="0">
                <a:solidFill>
                  <a:schemeClr val="tx1">
                    <a:lumMod val="50000"/>
                    <a:lumOff val="50000"/>
                  </a:schemeClr>
                </a:solidFill>
                <a:latin typeface="Arial"/>
                <a:cs typeface="Arial"/>
              </a:rPr>
              <a:t>In 2014, we:</a:t>
            </a:r>
          </a:p>
          <a:p>
            <a:r>
              <a:rPr lang="en-US" sz="2000" dirty="0">
                <a:solidFill>
                  <a:schemeClr val="tx1">
                    <a:lumMod val="50000"/>
                    <a:lumOff val="50000"/>
                  </a:schemeClr>
                </a:solidFill>
                <a:latin typeface="Arial"/>
                <a:cs typeface="Arial"/>
              </a:rPr>
              <a:t>made over 700 laboratory batches </a:t>
            </a:r>
          </a:p>
          <a:p>
            <a:r>
              <a:rPr lang="en-US" sz="2000" dirty="0">
                <a:solidFill>
                  <a:schemeClr val="tx1">
                    <a:lumMod val="50000"/>
                    <a:lumOff val="50000"/>
                  </a:schemeClr>
                </a:solidFill>
                <a:latin typeface="Arial"/>
                <a:cs typeface="Arial"/>
              </a:rPr>
              <a:t>worked on 170 different formulas</a:t>
            </a:r>
          </a:p>
          <a:p>
            <a:r>
              <a:rPr lang="en-US" sz="2000" dirty="0">
                <a:solidFill>
                  <a:schemeClr val="tx1">
                    <a:lumMod val="50000"/>
                    <a:lumOff val="50000"/>
                  </a:schemeClr>
                </a:solidFill>
                <a:latin typeface="Arial"/>
                <a:cs typeface="Arial"/>
              </a:rPr>
              <a:t>created up to 50 different iterations </a:t>
            </a:r>
            <a:br>
              <a:rPr lang="en-US" sz="2000" dirty="0">
                <a:solidFill>
                  <a:schemeClr val="tx1">
                    <a:lumMod val="50000"/>
                    <a:lumOff val="50000"/>
                  </a:schemeClr>
                </a:solidFill>
                <a:latin typeface="Arial"/>
                <a:cs typeface="Arial"/>
              </a:rPr>
            </a:br>
            <a:r>
              <a:rPr lang="en-US" sz="2000" dirty="0">
                <a:solidFill>
                  <a:schemeClr val="tx1">
                    <a:lumMod val="50000"/>
                    <a:lumOff val="50000"/>
                  </a:schemeClr>
                </a:solidFill>
                <a:latin typeface="Arial"/>
                <a:cs typeface="Arial"/>
              </a:rPr>
              <a:t>per formula</a:t>
            </a:r>
          </a:p>
          <a:p>
            <a:r>
              <a:rPr lang="en-US" sz="2000" dirty="0">
                <a:solidFill>
                  <a:schemeClr val="tx1">
                    <a:lumMod val="50000"/>
                    <a:lumOff val="50000"/>
                  </a:schemeClr>
                </a:solidFill>
                <a:latin typeface="Arial"/>
                <a:cs typeface="Arial"/>
              </a:rPr>
              <a:t>sent 279 batches/formulas through Microbiological Challenge Test Protocol </a:t>
            </a:r>
          </a:p>
          <a:p>
            <a:r>
              <a:rPr lang="en-US" sz="2000" dirty="0">
                <a:solidFill>
                  <a:schemeClr val="tx1">
                    <a:lumMod val="50000"/>
                    <a:lumOff val="50000"/>
                  </a:schemeClr>
                </a:solidFill>
                <a:latin typeface="Arial"/>
                <a:cs typeface="Arial"/>
              </a:rPr>
              <a:t>tested over 11,000 micro plates </a:t>
            </a:r>
          </a:p>
          <a:p>
            <a:pPr>
              <a:buFont typeface="Arial"/>
              <a:buChar char="•"/>
            </a:pPr>
            <a:r>
              <a:rPr lang="en-US" sz="2000" dirty="0">
                <a:solidFill>
                  <a:schemeClr val="tx1">
                    <a:lumMod val="50000"/>
                    <a:lumOff val="50000"/>
                  </a:schemeClr>
                </a:solidFill>
                <a:latin typeface="Arial"/>
                <a:cs typeface="Arial"/>
              </a:rPr>
              <a:t>tested over 370 batches for stability</a:t>
            </a:r>
          </a:p>
          <a:p>
            <a:endParaRPr lang="en-US" sz="2000" dirty="0">
              <a:solidFill>
                <a:schemeClr val="tx1">
                  <a:lumMod val="50000"/>
                  <a:lumOff val="50000"/>
                </a:schemeClr>
              </a:solidFill>
            </a:endParaRPr>
          </a:p>
        </p:txBody>
      </p:sp>
    </p:spTree>
    <p:extLst>
      <p:ext uri="{BB962C8B-B14F-4D97-AF65-F5344CB8AC3E}">
        <p14:creationId xmlns:p14="http://schemas.microsoft.com/office/powerpoint/2010/main" val="130261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正方形/長方形 8"/>
          <p:cNvSpPr/>
          <p:nvPr/>
        </p:nvSpPr>
        <p:spPr>
          <a:xfrm>
            <a:off x="376765" y="3098800"/>
            <a:ext cx="5710655" cy="1568451"/>
          </a:xfrm>
          <a:prstGeom prst="rect">
            <a:avLst/>
          </a:prstGeom>
          <a:solidFill>
            <a:schemeClr val="bg1"/>
          </a:solidFill>
          <a:ln w="38100" cmpd="sng">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35" name="正方形/長方形 8"/>
          <p:cNvSpPr/>
          <p:nvPr/>
        </p:nvSpPr>
        <p:spPr>
          <a:xfrm>
            <a:off x="359831" y="989272"/>
            <a:ext cx="5710655" cy="1762390"/>
          </a:xfrm>
          <a:prstGeom prst="rect">
            <a:avLst/>
          </a:prstGeom>
          <a:solidFill>
            <a:schemeClr val="bg1"/>
          </a:solidFill>
          <a:ln w="38100" cmpd="sng">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 name="Content Placeholder 2"/>
          <p:cNvSpPr>
            <a:spLocks noGrp="1"/>
          </p:cNvSpPr>
          <p:nvPr>
            <p:ph idx="1"/>
          </p:nvPr>
        </p:nvSpPr>
        <p:spPr>
          <a:xfrm>
            <a:off x="373592" y="4366412"/>
            <a:ext cx="5764626" cy="491287"/>
          </a:xfrm>
        </p:spPr>
        <p:txBody>
          <a:bodyPr>
            <a:noAutofit/>
          </a:bodyPr>
          <a:lstStyle/>
          <a:p>
            <a:pPr marL="0" indent="0">
              <a:buNone/>
            </a:pPr>
            <a:r>
              <a:rPr lang="en-US" altLang="ja-JP" sz="1200" dirty="0">
                <a:solidFill>
                  <a:srgbClr val="7F7F7F"/>
                </a:solidFill>
              </a:rPr>
              <a:t>This chart</a:t>
            </a:r>
            <a:r>
              <a:rPr lang="en-US" altLang="ja-JP" sz="1200" dirty="0">
                <a:solidFill>
                  <a:srgbClr val="FF0000"/>
                </a:solidFill>
              </a:rPr>
              <a:t> </a:t>
            </a:r>
            <a:r>
              <a:rPr lang="en-US" altLang="ja-JP" sz="1200" dirty="0">
                <a:solidFill>
                  <a:srgbClr val="7F7F7F"/>
                </a:solidFill>
              </a:rPr>
              <a:t>shows serums not evenly distributed because they were mixed by hand.</a:t>
            </a:r>
          </a:p>
        </p:txBody>
      </p:sp>
      <p:grpSp>
        <p:nvGrpSpPr>
          <p:cNvPr id="9" name="Group 8"/>
          <p:cNvGrpSpPr/>
          <p:nvPr/>
        </p:nvGrpSpPr>
        <p:grpSpPr>
          <a:xfrm>
            <a:off x="288219" y="2369731"/>
            <a:ext cx="4141170" cy="2661271"/>
            <a:chOff x="4807199" y="2487210"/>
            <a:chExt cx="3361523" cy="2160240"/>
          </a:xfrm>
        </p:grpSpPr>
        <p:sp>
          <p:nvSpPr>
            <p:cNvPr id="1305" name="正方形/長方形 257"/>
            <p:cNvSpPr/>
            <p:nvPr/>
          </p:nvSpPr>
          <p:spPr>
            <a:xfrm>
              <a:off x="4807199" y="2487210"/>
              <a:ext cx="3361523" cy="21602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5" name="Group 4"/>
            <p:cNvGrpSpPr/>
            <p:nvPr/>
          </p:nvGrpSpPr>
          <p:grpSpPr>
            <a:xfrm>
              <a:off x="4838516" y="3100324"/>
              <a:ext cx="3286599" cy="1043075"/>
              <a:chOff x="4838516" y="3100324"/>
              <a:chExt cx="3286599" cy="1043075"/>
            </a:xfrm>
          </p:grpSpPr>
          <p:sp>
            <p:nvSpPr>
              <p:cNvPr id="1238" name="角丸四角形 121"/>
              <p:cNvSpPr/>
              <p:nvPr/>
            </p:nvSpPr>
            <p:spPr>
              <a:xfrm>
                <a:off x="5591565" y="3187284"/>
                <a:ext cx="1902533" cy="218471"/>
              </a:xfrm>
              <a:prstGeom prst="roundRect">
                <a:avLst>
                  <a:gd name="adj" fmla="val 0"/>
                </a:avLst>
              </a:prstGeom>
              <a:solidFill>
                <a:srgbClr val="F2F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grpSp>
            <p:nvGrpSpPr>
              <p:cNvPr id="1239" name="グループ化 122"/>
              <p:cNvGrpSpPr>
                <a:grpSpLocks noChangeAspect="1"/>
              </p:cNvGrpSpPr>
              <p:nvPr/>
            </p:nvGrpSpPr>
            <p:grpSpPr>
              <a:xfrm>
                <a:off x="5586031" y="3409952"/>
                <a:ext cx="1902533" cy="733447"/>
                <a:chOff x="2309427" y="2959201"/>
                <a:chExt cx="1902533" cy="733447"/>
              </a:xfrm>
            </p:grpSpPr>
            <p:sp>
              <p:nvSpPr>
                <p:cNvPr id="1240" name="角丸四角形 123"/>
                <p:cNvSpPr/>
                <p:nvPr/>
              </p:nvSpPr>
              <p:spPr>
                <a:xfrm>
                  <a:off x="2309427" y="2959201"/>
                  <a:ext cx="1902533" cy="733447"/>
                </a:xfrm>
                <a:prstGeom prst="roundRect">
                  <a:avLst>
                    <a:gd name="adj" fmla="val 2713"/>
                  </a:avLst>
                </a:prstGeom>
                <a:solidFill>
                  <a:srgbClr val="FFE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grpSp>
              <p:nvGrpSpPr>
                <p:cNvPr id="1241" name="グループ化 124"/>
                <p:cNvGrpSpPr/>
                <p:nvPr/>
              </p:nvGrpSpPr>
              <p:grpSpPr>
                <a:xfrm>
                  <a:off x="2335826" y="2996952"/>
                  <a:ext cx="263851" cy="661439"/>
                  <a:chOff x="2335826" y="2996952"/>
                  <a:chExt cx="263851" cy="661439"/>
                </a:xfrm>
              </p:grpSpPr>
              <p:pic>
                <p:nvPicPr>
                  <p:cNvPr id="128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8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86"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87"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8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8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1242" name="グループ化 125"/>
                <p:cNvGrpSpPr/>
                <p:nvPr/>
              </p:nvGrpSpPr>
              <p:grpSpPr>
                <a:xfrm>
                  <a:off x="3388443" y="3002296"/>
                  <a:ext cx="263851" cy="661439"/>
                  <a:chOff x="2335826" y="2996952"/>
                  <a:chExt cx="263851" cy="661439"/>
                </a:xfrm>
              </p:grpSpPr>
              <p:pic>
                <p:nvPicPr>
                  <p:cNvPr id="127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79"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80"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81"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8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8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1243" name="グループ化 129"/>
                <p:cNvGrpSpPr/>
                <p:nvPr/>
              </p:nvGrpSpPr>
              <p:grpSpPr>
                <a:xfrm>
                  <a:off x="2857267" y="3002296"/>
                  <a:ext cx="263851" cy="661439"/>
                  <a:chOff x="2335826" y="2996952"/>
                  <a:chExt cx="263851" cy="661439"/>
                </a:xfrm>
              </p:grpSpPr>
              <p:pic>
                <p:nvPicPr>
                  <p:cNvPr id="127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7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74"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75"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7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7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1244" name="グループ化 130"/>
                <p:cNvGrpSpPr/>
                <p:nvPr/>
              </p:nvGrpSpPr>
              <p:grpSpPr>
                <a:xfrm>
                  <a:off x="3130965" y="2996952"/>
                  <a:ext cx="263851" cy="661439"/>
                  <a:chOff x="2335826" y="2996952"/>
                  <a:chExt cx="263851" cy="661439"/>
                </a:xfrm>
              </p:grpSpPr>
              <p:pic>
                <p:nvPicPr>
                  <p:cNvPr id="126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67"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68"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69"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7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1245" name="グループ化 131"/>
                <p:cNvGrpSpPr/>
                <p:nvPr/>
              </p:nvGrpSpPr>
              <p:grpSpPr>
                <a:xfrm>
                  <a:off x="2599677" y="2993549"/>
                  <a:ext cx="263851" cy="661439"/>
                  <a:chOff x="2335826" y="2996952"/>
                  <a:chExt cx="263851" cy="661439"/>
                </a:xfrm>
              </p:grpSpPr>
              <p:pic>
                <p:nvPicPr>
                  <p:cNvPr id="126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6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62"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63"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6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6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1246" name="グループ化 132"/>
                <p:cNvGrpSpPr/>
                <p:nvPr/>
              </p:nvGrpSpPr>
              <p:grpSpPr>
                <a:xfrm>
                  <a:off x="3645618" y="2996952"/>
                  <a:ext cx="263851" cy="661439"/>
                  <a:chOff x="2335826" y="2996952"/>
                  <a:chExt cx="263851" cy="661439"/>
                </a:xfrm>
              </p:grpSpPr>
              <p:pic>
                <p:nvPicPr>
                  <p:cNvPr id="125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5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56"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57"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5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5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1247" name="グループ化 145"/>
                <p:cNvGrpSpPr/>
                <p:nvPr/>
              </p:nvGrpSpPr>
              <p:grpSpPr>
                <a:xfrm>
                  <a:off x="3916287" y="2988918"/>
                  <a:ext cx="263851" cy="661439"/>
                  <a:chOff x="2335826" y="2996952"/>
                  <a:chExt cx="263851" cy="661439"/>
                </a:xfrm>
              </p:grpSpPr>
              <p:pic>
                <p:nvPicPr>
                  <p:cNvPr id="124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49"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50"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51"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5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5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grpSp>
            <p:nvGrpSpPr>
              <p:cNvPr id="1290" name="グループ化 230"/>
              <p:cNvGrpSpPr/>
              <p:nvPr/>
            </p:nvGrpSpPr>
            <p:grpSpPr>
              <a:xfrm>
                <a:off x="7700500" y="3100324"/>
                <a:ext cx="424615" cy="532038"/>
                <a:chOff x="4005570" y="3537066"/>
                <a:chExt cx="424615" cy="532038"/>
              </a:xfrm>
            </p:grpSpPr>
            <p:grpSp>
              <p:nvGrpSpPr>
                <p:cNvPr id="1291" name="グループ化 231"/>
                <p:cNvGrpSpPr/>
                <p:nvPr/>
              </p:nvGrpSpPr>
              <p:grpSpPr>
                <a:xfrm>
                  <a:off x="4005570" y="3537066"/>
                  <a:ext cx="420527" cy="206112"/>
                  <a:chOff x="4005570" y="3537066"/>
                  <a:chExt cx="420527" cy="206112"/>
                </a:xfrm>
              </p:grpSpPr>
              <p:cxnSp>
                <p:nvCxnSpPr>
                  <p:cNvPr id="1298" name="直線コネクタ 238"/>
                  <p:cNvCxnSpPr/>
                  <p:nvPr/>
                </p:nvCxnSpPr>
                <p:spPr>
                  <a:xfrm>
                    <a:off x="4005570" y="3657439"/>
                    <a:ext cx="196788" cy="0"/>
                  </a:xfrm>
                  <a:prstGeom prst="line">
                    <a:avLst/>
                  </a:prstGeom>
                  <a:ln w="38100">
                    <a:solidFill>
                      <a:srgbClr val="93DCDD"/>
                    </a:solidFill>
                  </a:ln>
                </p:spPr>
                <p:style>
                  <a:lnRef idx="1">
                    <a:schemeClr val="accent1"/>
                  </a:lnRef>
                  <a:fillRef idx="0">
                    <a:schemeClr val="accent1"/>
                  </a:fillRef>
                  <a:effectRef idx="0">
                    <a:schemeClr val="accent1"/>
                  </a:effectRef>
                  <a:fontRef idx="minor">
                    <a:schemeClr val="tx1"/>
                  </a:fontRef>
                </p:style>
              </p:cxnSp>
              <p:sp>
                <p:nvSpPr>
                  <p:cNvPr id="1299" name="テキスト ボックス 239"/>
                  <p:cNvSpPr txBox="1"/>
                  <p:nvPr/>
                </p:nvSpPr>
                <p:spPr>
                  <a:xfrm>
                    <a:off x="4138065" y="3537066"/>
                    <a:ext cx="288032" cy="206112"/>
                  </a:xfrm>
                  <a:prstGeom prst="rect">
                    <a:avLst/>
                  </a:prstGeom>
                  <a:noFill/>
                </p:spPr>
                <p:txBody>
                  <a:bodyPr wrap="square" rtlCol="0">
                    <a:spAutoFit/>
                  </a:bodyPr>
                  <a:lstStyle/>
                  <a:p>
                    <a:r>
                      <a:rPr lang="en-US" altLang="ja-JP" sz="1050" dirty="0">
                        <a:solidFill>
                          <a:srgbClr val="646569"/>
                        </a:solidFill>
                        <a:latin typeface="Arial"/>
                        <a:cs typeface="Arial"/>
                      </a:rPr>
                      <a:t>R</a:t>
                    </a:r>
                    <a:endParaRPr lang="ja-JP" altLang="en-US" sz="1050" dirty="0">
                      <a:solidFill>
                        <a:srgbClr val="646569"/>
                      </a:solidFill>
                      <a:latin typeface="Arial"/>
                      <a:cs typeface="Arial"/>
                    </a:endParaRPr>
                  </a:p>
                </p:txBody>
              </p:sp>
            </p:grpSp>
            <p:grpSp>
              <p:nvGrpSpPr>
                <p:cNvPr id="1292" name="グループ化 232"/>
                <p:cNvGrpSpPr/>
                <p:nvPr/>
              </p:nvGrpSpPr>
              <p:grpSpPr>
                <a:xfrm>
                  <a:off x="4009658" y="3862992"/>
                  <a:ext cx="420527" cy="206112"/>
                  <a:chOff x="4295489" y="4054102"/>
                  <a:chExt cx="420527" cy="206112"/>
                </a:xfrm>
              </p:grpSpPr>
              <p:cxnSp>
                <p:nvCxnSpPr>
                  <p:cNvPr id="1296" name="直線コネクタ 236"/>
                  <p:cNvCxnSpPr/>
                  <p:nvPr/>
                </p:nvCxnSpPr>
                <p:spPr>
                  <a:xfrm>
                    <a:off x="4295489" y="4181060"/>
                    <a:ext cx="196788" cy="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97" name="テキスト ボックス 237"/>
                  <p:cNvSpPr txBox="1"/>
                  <p:nvPr/>
                </p:nvSpPr>
                <p:spPr>
                  <a:xfrm>
                    <a:off x="4427984" y="4054102"/>
                    <a:ext cx="288032" cy="206112"/>
                  </a:xfrm>
                  <a:prstGeom prst="rect">
                    <a:avLst/>
                  </a:prstGeom>
                  <a:noFill/>
                </p:spPr>
                <p:txBody>
                  <a:bodyPr wrap="square" rtlCol="0">
                    <a:spAutoFit/>
                  </a:bodyPr>
                  <a:lstStyle/>
                  <a:p>
                    <a:r>
                      <a:rPr lang="en-US" altLang="ja-JP" sz="1050" dirty="0">
                        <a:solidFill>
                          <a:srgbClr val="646569"/>
                        </a:solidFill>
                        <a:latin typeface="Arial"/>
                        <a:cs typeface="Arial"/>
                      </a:rPr>
                      <a:t>Q</a:t>
                    </a:r>
                    <a:endParaRPr lang="ja-JP" altLang="en-US" sz="1050" dirty="0">
                      <a:solidFill>
                        <a:srgbClr val="646569"/>
                      </a:solidFill>
                      <a:latin typeface="Arial"/>
                      <a:cs typeface="Arial"/>
                    </a:endParaRPr>
                  </a:p>
                </p:txBody>
              </p:sp>
            </p:grpSp>
            <p:grpSp>
              <p:nvGrpSpPr>
                <p:cNvPr id="1293" name="グループ化 233"/>
                <p:cNvGrpSpPr/>
                <p:nvPr/>
              </p:nvGrpSpPr>
              <p:grpSpPr>
                <a:xfrm>
                  <a:off x="4005570" y="3691140"/>
                  <a:ext cx="420527" cy="206112"/>
                  <a:chOff x="4295489" y="4344640"/>
                  <a:chExt cx="420527" cy="206112"/>
                </a:xfrm>
              </p:grpSpPr>
              <p:cxnSp>
                <p:nvCxnSpPr>
                  <p:cNvPr id="1294" name="直線コネクタ 234"/>
                  <p:cNvCxnSpPr/>
                  <p:nvPr/>
                </p:nvCxnSpPr>
                <p:spPr>
                  <a:xfrm>
                    <a:off x="4295489" y="4462003"/>
                    <a:ext cx="196788" cy="0"/>
                  </a:xfrm>
                  <a:prstGeom prst="line">
                    <a:avLst/>
                  </a:prstGeom>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95" name="テキスト ボックス 235"/>
                  <p:cNvSpPr txBox="1"/>
                  <p:nvPr/>
                </p:nvSpPr>
                <p:spPr>
                  <a:xfrm>
                    <a:off x="4427984" y="4344640"/>
                    <a:ext cx="288032" cy="206112"/>
                  </a:xfrm>
                  <a:prstGeom prst="rect">
                    <a:avLst/>
                  </a:prstGeom>
                  <a:noFill/>
                </p:spPr>
                <p:txBody>
                  <a:bodyPr wrap="square" rtlCol="0">
                    <a:spAutoFit/>
                  </a:bodyPr>
                  <a:lstStyle/>
                  <a:p>
                    <a:r>
                      <a:rPr lang="en-US" altLang="ja-JP" sz="1050" dirty="0">
                        <a:solidFill>
                          <a:srgbClr val="646569"/>
                        </a:solidFill>
                        <a:latin typeface="Arial"/>
                        <a:cs typeface="Arial"/>
                      </a:rPr>
                      <a:t>X</a:t>
                    </a:r>
                    <a:endParaRPr lang="ja-JP" altLang="en-US" sz="1050" dirty="0">
                      <a:solidFill>
                        <a:srgbClr val="646569"/>
                      </a:solidFill>
                      <a:latin typeface="Arial"/>
                      <a:cs typeface="Arial"/>
                    </a:endParaRPr>
                  </a:p>
                </p:txBody>
              </p:sp>
            </p:grpSp>
          </p:grpSp>
          <p:sp>
            <p:nvSpPr>
              <p:cNvPr id="1300" name="左大かっこ 252"/>
              <p:cNvSpPr>
                <a:spLocks noChangeAspect="1"/>
              </p:cNvSpPr>
              <p:nvPr/>
            </p:nvSpPr>
            <p:spPr>
              <a:xfrm>
                <a:off x="5512281" y="3175743"/>
                <a:ext cx="54113" cy="209801"/>
              </a:xfrm>
              <a:prstGeom prst="leftBracket">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srgbClr val="646569"/>
                  </a:solidFill>
                  <a:latin typeface="Arial"/>
                  <a:cs typeface="Arial"/>
                </a:endParaRPr>
              </a:p>
            </p:txBody>
          </p:sp>
          <p:sp>
            <p:nvSpPr>
              <p:cNvPr id="1301" name="左大かっこ 253"/>
              <p:cNvSpPr>
                <a:spLocks noChangeAspect="1"/>
              </p:cNvSpPr>
              <p:nvPr/>
            </p:nvSpPr>
            <p:spPr>
              <a:xfrm>
                <a:off x="5512738" y="3405753"/>
                <a:ext cx="45719" cy="737644"/>
              </a:xfrm>
              <a:prstGeom prst="leftBracket">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srgbClr val="646569"/>
                  </a:solidFill>
                  <a:latin typeface="Arial"/>
                  <a:cs typeface="Arial"/>
                </a:endParaRPr>
              </a:p>
            </p:txBody>
          </p:sp>
          <p:sp>
            <p:nvSpPr>
              <p:cNvPr id="1302" name="テキスト ボックス 254"/>
              <p:cNvSpPr txBox="1"/>
              <p:nvPr/>
            </p:nvSpPr>
            <p:spPr>
              <a:xfrm>
                <a:off x="4838516" y="3187281"/>
                <a:ext cx="627434" cy="187374"/>
              </a:xfrm>
              <a:prstGeom prst="rect">
                <a:avLst/>
              </a:prstGeom>
              <a:noFill/>
            </p:spPr>
            <p:txBody>
              <a:bodyPr wrap="square" rtlCol="0">
                <a:spAutoFit/>
              </a:bodyPr>
              <a:lstStyle/>
              <a:p>
                <a:pPr algn="ctr"/>
                <a:r>
                  <a:rPr lang="en-US" altLang="ja-JP" sz="900" dirty="0">
                    <a:solidFill>
                      <a:srgbClr val="646569"/>
                    </a:solidFill>
                    <a:latin typeface="Arial"/>
                    <a:cs typeface="Arial"/>
                  </a:rPr>
                  <a:t>Serums</a:t>
                </a:r>
                <a:endParaRPr lang="ja-JP" altLang="en-US" sz="900" dirty="0">
                  <a:solidFill>
                    <a:srgbClr val="646569"/>
                  </a:solidFill>
                  <a:latin typeface="Arial"/>
                  <a:cs typeface="Arial"/>
                </a:endParaRPr>
              </a:p>
            </p:txBody>
          </p:sp>
          <p:sp>
            <p:nvSpPr>
              <p:cNvPr id="1303" name="テキスト ボックス 255"/>
              <p:cNvSpPr txBox="1"/>
              <p:nvPr/>
            </p:nvSpPr>
            <p:spPr>
              <a:xfrm>
                <a:off x="4917738" y="3643309"/>
                <a:ext cx="522401" cy="412223"/>
              </a:xfrm>
              <a:prstGeom prst="rect">
                <a:avLst/>
              </a:prstGeom>
              <a:noFill/>
            </p:spPr>
            <p:txBody>
              <a:bodyPr wrap="square" rtlCol="0">
                <a:spAutoFit/>
              </a:bodyPr>
              <a:lstStyle/>
              <a:p>
                <a:pPr algn="ctr"/>
                <a:r>
                  <a:rPr lang="en-US" altLang="ja-JP" sz="900" dirty="0">
                    <a:solidFill>
                      <a:srgbClr val="646569"/>
                    </a:solidFill>
                    <a:latin typeface="Arial"/>
                    <a:cs typeface="Arial"/>
                  </a:rPr>
                  <a:t>Stratum Corneum</a:t>
                </a:r>
                <a:endParaRPr lang="ja-JP" altLang="en-US" sz="900" dirty="0">
                  <a:solidFill>
                    <a:srgbClr val="646569"/>
                  </a:solidFill>
                  <a:latin typeface="Arial"/>
                  <a:cs typeface="Arial"/>
                </a:endParaRPr>
              </a:p>
            </p:txBody>
          </p:sp>
          <p:sp>
            <p:nvSpPr>
              <p:cNvPr id="1306" name="円/楕円 13"/>
              <p:cNvSpPr/>
              <p:nvPr/>
            </p:nvSpPr>
            <p:spPr>
              <a:xfrm>
                <a:off x="5766051" y="3280638"/>
                <a:ext cx="427375" cy="104901"/>
              </a:xfrm>
              <a:prstGeom prst="ellipse">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07" name="円/楕円 261"/>
              <p:cNvSpPr>
                <a:spLocks noChangeAspect="1"/>
              </p:cNvSpPr>
              <p:nvPr/>
            </p:nvSpPr>
            <p:spPr>
              <a:xfrm>
                <a:off x="5890213" y="3307246"/>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08" name="円/楕円 262"/>
              <p:cNvSpPr>
                <a:spLocks noChangeAspect="1"/>
              </p:cNvSpPr>
              <p:nvPr/>
            </p:nvSpPr>
            <p:spPr>
              <a:xfrm>
                <a:off x="6007845" y="3313872"/>
                <a:ext cx="45719" cy="45719"/>
              </a:xfrm>
              <a:prstGeom prst="ellipse">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09" name="角丸四角形 14"/>
              <p:cNvSpPr/>
              <p:nvPr/>
            </p:nvSpPr>
            <p:spPr>
              <a:xfrm>
                <a:off x="7092097" y="3265339"/>
                <a:ext cx="201572" cy="119616"/>
              </a:xfrm>
              <a:prstGeom prst="roundRect">
                <a:avLst>
                  <a:gd name="adj" fmla="val 50000"/>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0" name="円/楕円 263"/>
              <p:cNvSpPr>
                <a:spLocks noChangeAspect="1"/>
              </p:cNvSpPr>
              <p:nvPr/>
            </p:nvSpPr>
            <p:spPr>
              <a:xfrm>
                <a:off x="6968165" y="3271663"/>
                <a:ext cx="122850" cy="122851"/>
              </a:xfrm>
              <a:prstGeom prst="ellipse">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1" name="角丸四角形 264"/>
              <p:cNvSpPr/>
              <p:nvPr/>
            </p:nvSpPr>
            <p:spPr>
              <a:xfrm>
                <a:off x="6303017" y="3272383"/>
                <a:ext cx="378224" cy="119616"/>
              </a:xfrm>
              <a:prstGeom prst="roundRect">
                <a:avLst>
                  <a:gd name="adj" fmla="val 50000"/>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2" name="円/楕円 265"/>
              <p:cNvSpPr>
                <a:spLocks noChangeAspect="1"/>
              </p:cNvSpPr>
              <p:nvPr/>
            </p:nvSpPr>
            <p:spPr>
              <a:xfrm>
                <a:off x="6492129" y="3297085"/>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3" name="円/楕円 266"/>
              <p:cNvSpPr/>
              <p:nvPr/>
            </p:nvSpPr>
            <p:spPr>
              <a:xfrm>
                <a:off x="6016925" y="3195649"/>
                <a:ext cx="339885" cy="94535"/>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4" name="円/楕円 267"/>
              <p:cNvSpPr>
                <a:spLocks noChangeAspect="1"/>
              </p:cNvSpPr>
              <p:nvPr/>
            </p:nvSpPr>
            <p:spPr>
              <a:xfrm>
                <a:off x="7052269" y="3206909"/>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5" name="角丸四角形 268"/>
              <p:cNvSpPr/>
              <p:nvPr/>
            </p:nvSpPr>
            <p:spPr>
              <a:xfrm>
                <a:off x="6376957" y="3201186"/>
                <a:ext cx="201572" cy="58997"/>
              </a:xfrm>
              <a:prstGeom prst="roundRect">
                <a:avLst>
                  <a:gd name="adj" fmla="val 50000"/>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6" name="円/楕円 270"/>
              <p:cNvSpPr>
                <a:spLocks noChangeAspect="1"/>
              </p:cNvSpPr>
              <p:nvPr/>
            </p:nvSpPr>
            <p:spPr>
              <a:xfrm>
                <a:off x="5932775" y="3199105"/>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7" name="円/楕円 271"/>
              <p:cNvSpPr>
                <a:spLocks noChangeAspect="1"/>
              </p:cNvSpPr>
              <p:nvPr/>
            </p:nvSpPr>
            <p:spPr>
              <a:xfrm>
                <a:off x="7137077" y="3194677"/>
                <a:ext cx="72008" cy="72008"/>
              </a:xfrm>
              <a:prstGeom prst="ellipse">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8" name="角丸四角形 272"/>
              <p:cNvSpPr/>
              <p:nvPr/>
            </p:nvSpPr>
            <p:spPr>
              <a:xfrm rot="1146091">
                <a:off x="6617637" y="3243971"/>
                <a:ext cx="272494" cy="65503"/>
              </a:xfrm>
              <a:prstGeom prst="roundRect">
                <a:avLst>
                  <a:gd name="adj" fmla="val 5000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9" name="角丸四角形 273"/>
              <p:cNvSpPr/>
              <p:nvPr/>
            </p:nvSpPr>
            <p:spPr>
              <a:xfrm>
                <a:off x="5598224" y="3191719"/>
                <a:ext cx="300281" cy="87579"/>
              </a:xfrm>
              <a:prstGeom prst="roundRect">
                <a:avLst>
                  <a:gd name="adj" fmla="val 50000"/>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0" name="円/楕円 274"/>
              <p:cNvSpPr>
                <a:spLocks noChangeAspect="1"/>
              </p:cNvSpPr>
              <p:nvPr/>
            </p:nvSpPr>
            <p:spPr>
              <a:xfrm>
                <a:off x="5608154" y="3290179"/>
                <a:ext cx="72008" cy="7200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1" name="円/楕円 275"/>
              <p:cNvSpPr>
                <a:spLocks noChangeAspect="1"/>
              </p:cNvSpPr>
              <p:nvPr/>
            </p:nvSpPr>
            <p:spPr>
              <a:xfrm>
                <a:off x="5688408" y="3304323"/>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2" name="円/楕円 276"/>
              <p:cNvSpPr>
                <a:spLocks noChangeAspect="1"/>
              </p:cNvSpPr>
              <p:nvPr/>
            </p:nvSpPr>
            <p:spPr>
              <a:xfrm>
                <a:off x="6226006" y="3298865"/>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3" name="円/楕円 277"/>
              <p:cNvSpPr>
                <a:spLocks noChangeAspect="1"/>
              </p:cNvSpPr>
              <p:nvPr/>
            </p:nvSpPr>
            <p:spPr>
              <a:xfrm>
                <a:off x="6689285" y="3313705"/>
                <a:ext cx="72008" cy="7200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4" name="角丸四角形 278"/>
              <p:cNvSpPr/>
              <p:nvPr/>
            </p:nvSpPr>
            <p:spPr>
              <a:xfrm rot="18754188">
                <a:off x="7337325" y="3297576"/>
                <a:ext cx="153223" cy="48343"/>
              </a:xfrm>
              <a:prstGeom prst="roundRect">
                <a:avLst>
                  <a:gd name="adj" fmla="val 5000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5" name="円/楕円 279"/>
              <p:cNvSpPr>
                <a:spLocks noChangeAspect="1"/>
              </p:cNvSpPr>
              <p:nvPr/>
            </p:nvSpPr>
            <p:spPr>
              <a:xfrm>
                <a:off x="6865859" y="3202857"/>
                <a:ext cx="96396" cy="9639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6" name="円/楕円 280"/>
              <p:cNvSpPr>
                <a:spLocks noChangeAspect="1"/>
              </p:cNvSpPr>
              <p:nvPr/>
            </p:nvSpPr>
            <p:spPr>
              <a:xfrm>
                <a:off x="6886625" y="3304323"/>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7" name="円/楕円 281"/>
              <p:cNvSpPr>
                <a:spLocks noChangeAspect="1"/>
              </p:cNvSpPr>
              <p:nvPr/>
            </p:nvSpPr>
            <p:spPr>
              <a:xfrm>
                <a:off x="7371502" y="3194678"/>
                <a:ext cx="72008" cy="7200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8" name="円/楕円 283"/>
              <p:cNvSpPr>
                <a:spLocks noChangeAspect="1"/>
              </p:cNvSpPr>
              <p:nvPr/>
            </p:nvSpPr>
            <p:spPr>
              <a:xfrm>
                <a:off x="7276677" y="3192089"/>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grpSp>
            <p:nvGrpSpPr>
              <p:cNvPr id="1335" name="グループ化 12"/>
              <p:cNvGrpSpPr/>
              <p:nvPr/>
            </p:nvGrpSpPr>
            <p:grpSpPr>
              <a:xfrm>
                <a:off x="6962255" y="3376335"/>
                <a:ext cx="144016" cy="291531"/>
                <a:chOff x="467544" y="4021727"/>
                <a:chExt cx="144016" cy="344484"/>
              </a:xfrm>
            </p:grpSpPr>
            <p:sp>
              <p:nvSpPr>
                <p:cNvPr id="1336" name="下矢印 316"/>
                <p:cNvSpPr/>
                <p:nvPr/>
              </p:nvSpPr>
              <p:spPr>
                <a:xfrm>
                  <a:off x="467544" y="4255682"/>
                  <a:ext cx="144016" cy="110529"/>
                </a:xfrm>
                <a:prstGeom prst="downArrow">
                  <a:avLst/>
                </a:prstGeom>
                <a:solidFill>
                  <a:schemeClr val="accent5">
                    <a:lumMod val="20000"/>
                    <a:lumOff val="80000"/>
                  </a:schemeClr>
                </a:solidFill>
                <a:ln w="31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37" name="正方形/長方形 317"/>
                <p:cNvSpPr/>
                <p:nvPr/>
              </p:nvSpPr>
              <p:spPr>
                <a:xfrm>
                  <a:off x="503350" y="4188380"/>
                  <a:ext cx="72008" cy="767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38" name="正方形/長方形 318"/>
                <p:cNvSpPr/>
                <p:nvPr/>
              </p:nvSpPr>
              <p:spPr>
                <a:xfrm>
                  <a:off x="503548" y="4113595"/>
                  <a:ext cx="71810" cy="8341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39" name="正方形/長方形 319"/>
                <p:cNvSpPr/>
                <p:nvPr/>
              </p:nvSpPr>
              <p:spPr>
                <a:xfrm>
                  <a:off x="503350" y="4021727"/>
                  <a:ext cx="72008" cy="97179"/>
                </a:xfrm>
                <a:prstGeom prst="rect">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grpSp>
          <p:grpSp>
            <p:nvGrpSpPr>
              <p:cNvPr id="1340" name="グループ化 18"/>
              <p:cNvGrpSpPr/>
              <p:nvPr/>
            </p:nvGrpSpPr>
            <p:grpSpPr>
              <a:xfrm>
                <a:off x="6473251" y="3374706"/>
                <a:ext cx="103137" cy="147357"/>
                <a:chOff x="4954554" y="2620311"/>
                <a:chExt cx="144016" cy="147357"/>
              </a:xfrm>
            </p:grpSpPr>
            <p:sp>
              <p:nvSpPr>
                <p:cNvPr id="1341" name="下矢印 322"/>
                <p:cNvSpPr/>
                <p:nvPr/>
              </p:nvSpPr>
              <p:spPr>
                <a:xfrm>
                  <a:off x="4954554" y="2708920"/>
                  <a:ext cx="144016" cy="58748"/>
                </a:xfrm>
                <a:prstGeom prst="downArrow">
                  <a:avLst>
                    <a:gd name="adj1" fmla="val 50000"/>
                    <a:gd name="adj2" fmla="val 47135"/>
                  </a:avLst>
                </a:prstGeom>
                <a:solidFill>
                  <a:schemeClr val="accent1">
                    <a:lumMod val="20000"/>
                    <a:lumOff val="80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42" name="正方形/長方形 324"/>
                <p:cNvSpPr/>
                <p:nvPr/>
              </p:nvSpPr>
              <p:spPr>
                <a:xfrm>
                  <a:off x="4987748" y="2657939"/>
                  <a:ext cx="79203" cy="635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43" name="正方形/長方形 325"/>
                <p:cNvSpPr/>
                <p:nvPr/>
              </p:nvSpPr>
              <p:spPr>
                <a:xfrm>
                  <a:off x="4987748" y="2620311"/>
                  <a:ext cx="79203" cy="4571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grpSp>
          <p:grpSp>
            <p:nvGrpSpPr>
              <p:cNvPr id="1344" name="グループ化 332"/>
              <p:cNvGrpSpPr/>
              <p:nvPr/>
            </p:nvGrpSpPr>
            <p:grpSpPr>
              <a:xfrm>
                <a:off x="5866750" y="3374710"/>
                <a:ext cx="234914" cy="381505"/>
                <a:chOff x="3563190" y="1681257"/>
                <a:chExt cx="144016" cy="332738"/>
              </a:xfrm>
            </p:grpSpPr>
            <p:sp>
              <p:nvSpPr>
                <p:cNvPr id="1345" name="下矢印 333"/>
                <p:cNvSpPr/>
                <p:nvPr/>
              </p:nvSpPr>
              <p:spPr>
                <a:xfrm>
                  <a:off x="3563190" y="1903466"/>
                  <a:ext cx="144016" cy="110529"/>
                </a:xfrm>
                <a:prstGeom prst="downArrow">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46" name="正方形/長方形 334"/>
                <p:cNvSpPr/>
                <p:nvPr/>
              </p:nvSpPr>
              <p:spPr>
                <a:xfrm>
                  <a:off x="3599194" y="1845636"/>
                  <a:ext cx="72008" cy="7272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47" name="正方形/長方形 335"/>
                <p:cNvSpPr/>
                <p:nvPr/>
              </p:nvSpPr>
              <p:spPr>
                <a:xfrm>
                  <a:off x="3599194" y="1737048"/>
                  <a:ext cx="72008" cy="122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48" name="正方形/長方形 336"/>
                <p:cNvSpPr/>
                <p:nvPr/>
              </p:nvSpPr>
              <p:spPr>
                <a:xfrm>
                  <a:off x="3599194" y="1681257"/>
                  <a:ext cx="72007" cy="5579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grpSp>
          <p:sp>
            <p:nvSpPr>
              <p:cNvPr id="1361" name="円/楕円 350"/>
              <p:cNvSpPr>
                <a:spLocks noChangeAspect="1"/>
              </p:cNvSpPr>
              <p:nvPr/>
            </p:nvSpPr>
            <p:spPr>
              <a:xfrm>
                <a:off x="6487952" y="3531326"/>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62" name="円/楕円 351"/>
              <p:cNvSpPr>
                <a:spLocks noChangeAspect="1"/>
              </p:cNvSpPr>
              <p:nvPr/>
            </p:nvSpPr>
            <p:spPr>
              <a:xfrm>
                <a:off x="6993586" y="3700690"/>
                <a:ext cx="72008" cy="72008"/>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63" name="円/楕円 352"/>
              <p:cNvSpPr>
                <a:spLocks noChangeAspect="1"/>
              </p:cNvSpPr>
              <p:nvPr/>
            </p:nvSpPr>
            <p:spPr>
              <a:xfrm>
                <a:off x="5953513" y="3777078"/>
                <a:ext cx="72008" cy="7200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70" name="正方形/長方形 229"/>
              <p:cNvSpPr/>
              <p:nvPr/>
            </p:nvSpPr>
            <p:spPr>
              <a:xfrm>
                <a:off x="5925484" y="3447703"/>
                <a:ext cx="128077" cy="131487"/>
              </a:xfrm>
              <a:prstGeom prst="rect">
                <a:avLst/>
              </a:prstGeom>
              <a:solidFill>
                <a:srgbClr val="FFFFFF">
                  <a:alpha val="30196"/>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71" name="正方形/長方形 240"/>
              <p:cNvSpPr/>
              <p:nvPr/>
            </p:nvSpPr>
            <p:spPr>
              <a:xfrm>
                <a:off x="6998259" y="3510970"/>
                <a:ext cx="90014" cy="71384"/>
              </a:xfrm>
              <a:prstGeom prst="rect">
                <a:avLst/>
              </a:prstGeom>
              <a:solidFill>
                <a:srgbClr val="FFFFFF">
                  <a:alpha val="30196"/>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grpSp>
      </p:grpSp>
      <p:sp>
        <p:nvSpPr>
          <p:cNvPr id="4" name="Slide Number Placeholder 3"/>
          <p:cNvSpPr>
            <a:spLocks noGrp="1"/>
          </p:cNvSpPr>
          <p:nvPr>
            <p:ph type="sldNum" sz="quarter" idx="4"/>
          </p:nvPr>
        </p:nvSpPr>
        <p:spPr>
          <a:xfrm>
            <a:off x="101600" y="4767263"/>
            <a:ext cx="2133600" cy="274637"/>
          </a:xfrm>
        </p:spPr>
        <p:txBody>
          <a:bodyPr/>
          <a:lstStyle/>
          <a:p>
            <a:pPr algn="l"/>
            <a:fld id="{8515AC7A-E2D5-4741-BEBB-0FB10E384F9C}" type="slidenum">
              <a:rPr lang="en-US" smtClean="0"/>
              <a:pPr algn="l"/>
              <a:t>28</a:t>
            </a:fld>
            <a:endParaRPr lang="en-US" dirty="0"/>
          </a:p>
        </p:txBody>
      </p:sp>
      <p:sp>
        <p:nvSpPr>
          <p:cNvPr id="231" name="TextBox 230"/>
          <p:cNvSpPr txBox="1"/>
          <p:nvPr/>
        </p:nvSpPr>
        <p:spPr>
          <a:xfrm>
            <a:off x="228620" y="712757"/>
            <a:ext cx="5693699" cy="301175"/>
          </a:xfrm>
          <a:prstGeom prst="rect">
            <a:avLst/>
          </a:prstGeom>
          <a:noFill/>
        </p:spPr>
        <p:txBody>
          <a:bodyPr wrap="square" lIns="130622" tIns="65311" rIns="130622" bIns="65311" rtlCol="0">
            <a:spAutoFit/>
          </a:bodyPr>
          <a:lstStyle/>
          <a:p>
            <a:pPr algn="l"/>
            <a:r>
              <a:rPr lang="en-US" sz="1100" dirty="0">
                <a:solidFill>
                  <a:srgbClr val="7F7F7F"/>
                </a:solidFill>
                <a:latin typeface="Arial"/>
                <a:cs typeface="Arial"/>
              </a:rPr>
              <a:t>AGELOC ME MICROLAYERING TECHNOLOGY™ WITH AGELOC ME DEVICE</a:t>
            </a:r>
          </a:p>
        </p:txBody>
      </p:sp>
      <p:sp>
        <p:nvSpPr>
          <p:cNvPr id="2" name="TextBox 1"/>
          <p:cNvSpPr txBox="1"/>
          <p:nvPr/>
        </p:nvSpPr>
        <p:spPr>
          <a:xfrm>
            <a:off x="393720" y="2331624"/>
            <a:ext cx="5693699" cy="427809"/>
          </a:xfrm>
          <a:prstGeom prst="rect">
            <a:avLst/>
          </a:prstGeom>
          <a:noFill/>
        </p:spPr>
        <p:txBody>
          <a:bodyPr wrap="square" rtlCol="0">
            <a:spAutoFit/>
          </a:bodyPr>
          <a:lstStyle/>
          <a:p>
            <a:pPr>
              <a:lnSpc>
                <a:spcPct val="90000"/>
              </a:lnSpc>
            </a:pPr>
            <a:r>
              <a:rPr lang="en-US" altLang="ja-JP" sz="1200" dirty="0">
                <a:solidFill>
                  <a:srgbClr val="7F7F7F"/>
                </a:solidFill>
                <a:latin typeface="Arial"/>
                <a:cs typeface="Arial"/>
              </a:rPr>
              <a:t>This chart shows each serum is evenly distributed using microlayering technology; thus all three serums maintain their active power. </a:t>
            </a:r>
          </a:p>
        </p:txBody>
      </p:sp>
      <p:sp>
        <p:nvSpPr>
          <p:cNvPr id="233" name="TextBox 232"/>
          <p:cNvSpPr txBox="1"/>
          <p:nvPr/>
        </p:nvSpPr>
        <p:spPr>
          <a:xfrm>
            <a:off x="251498" y="2822490"/>
            <a:ext cx="5693699" cy="301175"/>
          </a:xfrm>
          <a:prstGeom prst="rect">
            <a:avLst/>
          </a:prstGeom>
          <a:noFill/>
        </p:spPr>
        <p:txBody>
          <a:bodyPr wrap="square" lIns="130622" tIns="65311" rIns="130622" bIns="65311" rtlCol="0">
            <a:spAutoFit/>
          </a:bodyPr>
          <a:lstStyle/>
          <a:p>
            <a:pPr algn="l"/>
            <a:r>
              <a:rPr lang="en-US" sz="1100" dirty="0">
                <a:solidFill>
                  <a:srgbClr val="7F7F7F"/>
                </a:solidFill>
                <a:latin typeface="Arial"/>
                <a:cs typeface="Arial"/>
              </a:rPr>
              <a:t>MIXED BY HAND WITHOUT AGELOC ME DEVICE</a:t>
            </a:r>
          </a:p>
        </p:txBody>
      </p:sp>
      <p:sp>
        <p:nvSpPr>
          <p:cNvPr id="234" name="Title 1"/>
          <p:cNvSpPr>
            <a:spLocks noGrp="1"/>
          </p:cNvSpPr>
          <p:nvPr>
            <p:ph type="title"/>
          </p:nvPr>
        </p:nvSpPr>
        <p:spPr>
          <a:xfrm>
            <a:off x="357092" y="104775"/>
            <a:ext cx="8229600" cy="557182"/>
          </a:xfrm>
        </p:spPr>
        <p:txBody>
          <a:bodyPr/>
          <a:lstStyle/>
          <a:p>
            <a:r>
              <a:rPr lang="en-US" sz="1600" dirty="0">
                <a:solidFill>
                  <a:srgbClr val="00A8CC"/>
                </a:solidFill>
              </a:rPr>
              <a:t>THE RESULT: 3x MORE PENETRATION/ABSORPTION INTO SKIN* AND </a:t>
            </a:r>
            <a:br>
              <a:rPr lang="en-US" sz="1600" dirty="0">
                <a:solidFill>
                  <a:srgbClr val="00A8CC"/>
                </a:solidFill>
              </a:rPr>
            </a:br>
            <a:r>
              <a:rPr lang="en-US" sz="1600" dirty="0">
                <a:solidFill>
                  <a:srgbClr val="00A8CC"/>
                </a:solidFill>
              </a:rPr>
              <a:t>MORE ACTIVES DISTRIBUTED EVENLY INTO THE SKIN—BETTER RESULTS</a:t>
            </a:r>
            <a:endParaRPr lang="en-US" sz="1600" dirty="0">
              <a:solidFill>
                <a:schemeClr val="tx1">
                  <a:lumMod val="50000"/>
                  <a:lumOff val="50000"/>
                </a:schemeClr>
              </a:solidFill>
            </a:endParaRPr>
          </a:p>
        </p:txBody>
      </p:sp>
      <p:sp>
        <p:nvSpPr>
          <p:cNvPr id="235" name="Content Placeholder 2"/>
          <p:cNvSpPr txBox="1">
            <a:spLocks/>
          </p:cNvSpPr>
          <p:nvPr/>
        </p:nvSpPr>
        <p:spPr>
          <a:xfrm>
            <a:off x="6265225" y="1484685"/>
            <a:ext cx="2701229" cy="2636355"/>
          </a:xfrm>
          <a:prstGeom prst="rect">
            <a:avLst/>
          </a:prstGeom>
        </p:spPr>
        <p:txBody>
          <a:bodyPr>
            <a:normAutofit/>
          </a:bodyPr>
          <a:lstStyle>
            <a:lvl1pPr marL="342900" indent="-342900" algn="l" defTabSz="457200" rtl="0" eaLnBrk="1" latinLnBrk="0" hangingPunct="1">
              <a:spcBef>
                <a:spcPct val="20000"/>
              </a:spcBef>
              <a:buFont typeface="Arial"/>
              <a:buChar char="•"/>
              <a:defRPr sz="1600" kern="1200" baseline="0">
                <a:solidFill>
                  <a:srgbClr val="646569"/>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646569"/>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rgbClr val="646569"/>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646569"/>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64656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altLang="ja-JP" sz="1200" dirty="0">
                <a:solidFill>
                  <a:srgbClr val="7F7F7F"/>
                </a:solidFill>
              </a:rPr>
              <a:t>* Combining the three serums using the ageLOC Me device (ageLOC Me microlayering technology) results in improved absorption into the skin as compared to hand mixing. </a:t>
            </a:r>
            <a:br>
              <a:rPr lang="en-US" altLang="ja-JP" sz="1200" dirty="0">
                <a:solidFill>
                  <a:srgbClr val="7F7F7F"/>
                </a:solidFill>
              </a:rPr>
            </a:br>
            <a:endParaRPr lang="en-US" altLang="ja-JP" sz="1200" dirty="0">
              <a:solidFill>
                <a:srgbClr val="7F7F7F"/>
              </a:solidFill>
            </a:endParaRPr>
          </a:p>
          <a:p>
            <a:pPr marL="0" indent="0">
              <a:buFont typeface="Arial"/>
              <a:buNone/>
            </a:pPr>
            <a:r>
              <a:rPr lang="en-US" altLang="ja-JP" sz="1200" dirty="0">
                <a:solidFill>
                  <a:srgbClr val="7F7F7F"/>
                </a:solidFill>
              </a:rPr>
              <a:t>* “Absorption into the skin” refers to the stratum corneum.</a:t>
            </a:r>
          </a:p>
          <a:p>
            <a:pPr>
              <a:lnSpc>
                <a:spcPct val="50000"/>
              </a:lnSpc>
            </a:pPr>
            <a:endParaRPr lang="en-US" altLang="ja-JP" sz="1200" dirty="0">
              <a:solidFill>
                <a:srgbClr val="7F7F7F"/>
              </a:solidFill>
            </a:endParaRPr>
          </a:p>
          <a:p>
            <a:pPr marL="0" indent="0">
              <a:buFont typeface="Arial"/>
              <a:buNone/>
            </a:pPr>
            <a:r>
              <a:rPr lang="en-US" altLang="ja-JP" sz="1200" dirty="0">
                <a:solidFill>
                  <a:srgbClr val="7F7F7F"/>
                </a:solidFill>
              </a:rPr>
              <a:t>* 3x was c</a:t>
            </a:r>
            <a:r>
              <a:rPr lang="en-US" sz="1200" dirty="0">
                <a:solidFill>
                  <a:srgbClr val="7F7F7F"/>
                </a:solidFill>
              </a:rPr>
              <a:t>alculated by dividing the average data points of combining through device (</a:t>
            </a:r>
            <a:r>
              <a:rPr lang="en-US" sz="1200" dirty="0" err="1">
                <a:solidFill>
                  <a:srgbClr val="7F7F7F"/>
                </a:solidFill>
              </a:rPr>
              <a:t>microlayering</a:t>
            </a:r>
            <a:r>
              <a:rPr lang="en-US" sz="1200" dirty="0">
                <a:solidFill>
                  <a:srgbClr val="7F7F7F"/>
                </a:solidFill>
              </a:rPr>
              <a:t> technology) vs. hand mixing</a:t>
            </a:r>
          </a:p>
        </p:txBody>
      </p:sp>
      <p:sp>
        <p:nvSpPr>
          <p:cNvPr id="8" name="TextBox 7"/>
          <p:cNvSpPr txBox="1"/>
          <p:nvPr/>
        </p:nvSpPr>
        <p:spPr>
          <a:xfrm>
            <a:off x="4614332" y="1279458"/>
            <a:ext cx="1574687" cy="1107996"/>
          </a:xfrm>
          <a:prstGeom prst="rect">
            <a:avLst/>
          </a:prstGeom>
          <a:noFill/>
        </p:spPr>
        <p:txBody>
          <a:bodyPr wrap="square" rtlCol="0">
            <a:spAutoFit/>
          </a:bodyPr>
          <a:lstStyle/>
          <a:p>
            <a:r>
              <a:rPr lang="en-US" sz="1200" dirty="0">
                <a:solidFill>
                  <a:schemeClr val="tx1">
                    <a:lumMod val="50000"/>
                    <a:lumOff val="50000"/>
                  </a:schemeClr>
                </a:solidFill>
                <a:latin typeface="Arial"/>
                <a:cs typeface="Arial"/>
              </a:rPr>
              <a:t>This image is of a cross-section drawing of skin (stratum corneum)</a:t>
            </a:r>
          </a:p>
          <a:p>
            <a:endParaRPr lang="en-US" dirty="0"/>
          </a:p>
        </p:txBody>
      </p:sp>
      <p:sp>
        <p:nvSpPr>
          <p:cNvPr id="237" name="TextBox 236"/>
          <p:cNvSpPr txBox="1"/>
          <p:nvPr/>
        </p:nvSpPr>
        <p:spPr>
          <a:xfrm>
            <a:off x="4614333" y="3283727"/>
            <a:ext cx="1574686" cy="1107996"/>
          </a:xfrm>
          <a:prstGeom prst="rect">
            <a:avLst/>
          </a:prstGeom>
          <a:noFill/>
        </p:spPr>
        <p:txBody>
          <a:bodyPr wrap="square" rtlCol="0">
            <a:spAutoFit/>
          </a:bodyPr>
          <a:lstStyle/>
          <a:p>
            <a:r>
              <a:rPr lang="en-US" sz="1200" dirty="0">
                <a:solidFill>
                  <a:schemeClr val="tx1">
                    <a:lumMod val="50000"/>
                    <a:lumOff val="50000"/>
                  </a:schemeClr>
                </a:solidFill>
                <a:latin typeface="Arial"/>
                <a:cs typeface="Arial"/>
              </a:rPr>
              <a:t>This image is of a cross-section drawing of skin (stratum corneum)</a:t>
            </a:r>
          </a:p>
          <a:p>
            <a:endParaRPr lang="en-US" dirty="0"/>
          </a:p>
        </p:txBody>
      </p:sp>
      <p:grpSp>
        <p:nvGrpSpPr>
          <p:cNvPr id="232" name="Group 231"/>
          <p:cNvGrpSpPr/>
          <p:nvPr/>
        </p:nvGrpSpPr>
        <p:grpSpPr>
          <a:xfrm>
            <a:off x="410070" y="1090263"/>
            <a:ext cx="4004275" cy="1258885"/>
            <a:chOff x="859124" y="3105888"/>
            <a:chExt cx="3296975" cy="1036519"/>
          </a:xfrm>
          <a:solidFill>
            <a:schemeClr val="bg1"/>
          </a:solidFill>
        </p:grpSpPr>
        <p:sp>
          <p:nvSpPr>
            <p:cNvPr id="236" name="角丸四角形 11"/>
            <p:cNvSpPr/>
            <p:nvPr/>
          </p:nvSpPr>
          <p:spPr>
            <a:xfrm>
              <a:off x="1532917" y="3186292"/>
              <a:ext cx="1902533" cy="218471"/>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38" name="グループ化 46"/>
            <p:cNvGrpSpPr>
              <a:grpSpLocks noChangeAspect="1"/>
            </p:cNvGrpSpPr>
            <p:nvPr/>
          </p:nvGrpSpPr>
          <p:grpSpPr>
            <a:xfrm>
              <a:off x="1527382" y="3408960"/>
              <a:ext cx="1902533" cy="733447"/>
              <a:chOff x="2309427" y="2959201"/>
              <a:chExt cx="1902533" cy="733447"/>
            </a:xfrm>
            <a:grpFill/>
          </p:grpSpPr>
          <p:sp>
            <p:nvSpPr>
              <p:cNvPr id="268" name="角丸四角形 37"/>
              <p:cNvSpPr/>
              <p:nvPr/>
            </p:nvSpPr>
            <p:spPr>
              <a:xfrm>
                <a:off x="2309427" y="2959201"/>
                <a:ext cx="1902533" cy="733447"/>
              </a:xfrm>
              <a:prstGeom prst="roundRect">
                <a:avLst>
                  <a:gd name="adj" fmla="val 271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69" name="グループ化 40"/>
              <p:cNvGrpSpPr/>
              <p:nvPr/>
            </p:nvGrpSpPr>
            <p:grpSpPr>
              <a:xfrm>
                <a:off x="2335826" y="2996952"/>
                <a:ext cx="263851" cy="661439"/>
                <a:chOff x="2335826" y="2996952"/>
                <a:chExt cx="263851" cy="661439"/>
              </a:xfrm>
              <a:grpFill/>
            </p:grpSpPr>
            <p:pic>
              <p:nvPicPr>
                <p:cNvPr id="31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1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14"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15"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1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1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grpSp>
          <p:grpSp>
            <p:nvGrpSpPr>
              <p:cNvPr id="270" name="グループ化 53"/>
              <p:cNvGrpSpPr/>
              <p:nvPr/>
            </p:nvGrpSpPr>
            <p:grpSpPr>
              <a:xfrm>
                <a:off x="3388443" y="3002296"/>
                <a:ext cx="263851" cy="661439"/>
                <a:chOff x="2335826" y="2996952"/>
                <a:chExt cx="263851" cy="661439"/>
              </a:xfrm>
              <a:grpFill/>
            </p:grpSpPr>
            <p:pic>
              <p:nvPicPr>
                <p:cNvPr id="30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07"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08"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09"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1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1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grpSp>
          <p:grpSp>
            <p:nvGrpSpPr>
              <p:cNvPr id="271" name="グループ化 60"/>
              <p:cNvGrpSpPr/>
              <p:nvPr/>
            </p:nvGrpSpPr>
            <p:grpSpPr>
              <a:xfrm>
                <a:off x="2857267" y="3002296"/>
                <a:ext cx="263851" cy="661439"/>
                <a:chOff x="2335826" y="2996952"/>
                <a:chExt cx="263851" cy="661439"/>
              </a:xfrm>
              <a:grpFill/>
            </p:grpSpPr>
            <p:pic>
              <p:nvPicPr>
                <p:cNvPr id="30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0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02"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03"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0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30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grpSp>
          <p:grpSp>
            <p:nvGrpSpPr>
              <p:cNvPr id="272" name="グループ化 67"/>
              <p:cNvGrpSpPr/>
              <p:nvPr/>
            </p:nvGrpSpPr>
            <p:grpSpPr>
              <a:xfrm>
                <a:off x="3130965" y="2996952"/>
                <a:ext cx="263851" cy="661439"/>
                <a:chOff x="2335826" y="2996952"/>
                <a:chExt cx="263851" cy="661439"/>
              </a:xfrm>
              <a:grpFill/>
            </p:grpSpPr>
            <p:pic>
              <p:nvPicPr>
                <p:cNvPr id="29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9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96"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97"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9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grpSp>
          <p:grpSp>
            <p:nvGrpSpPr>
              <p:cNvPr id="273" name="グループ化 74"/>
              <p:cNvGrpSpPr/>
              <p:nvPr/>
            </p:nvGrpSpPr>
            <p:grpSpPr>
              <a:xfrm>
                <a:off x="2599677" y="2993549"/>
                <a:ext cx="263851" cy="661439"/>
                <a:chOff x="2335826" y="2996952"/>
                <a:chExt cx="263851" cy="661439"/>
              </a:xfrm>
              <a:grpFill/>
            </p:grpSpPr>
            <p:pic>
              <p:nvPicPr>
                <p:cNvPr id="28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89"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90"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91"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9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9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grpSp>
          <p:grpSp>
            <p:nvGrpSpPr>
              <p:cNvPr id="274" name="グループ化 81"/>
              <p:cNvGrpSpPr/>
              <p:nvPr/>
            </p:nvGrpSpPr>
            <p:grpSpPr>
              <a:xfrm>
                <a:off x="3645618" y="2996952"/>
                <a:ext cx="263851" cy="661439"/>
                <a:chOff x="2335826" y="2996952"/>
                <a:chExt cx="263851" cy="661439"/>
              </a:xfrm>
              <a:grpFill/>
            </p:grpSpPr>
            <p:pic>
              <p:nvPicPr>
                <p:cNvPr id="28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8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84"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85"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8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grpSp>
          <p:grpSp>
            <p:nvGrpSpPr>
              <p:cNvPr id="275" name="グループ化 88"/>
              <p:cNvGrpSpPr/>
              <p:nvPr/>
            </p:nvGrpSpPr>
            <p:grpSpPr>
              <a:xfrm>
                <a:off x="3916287" y="2988918"/>
                <a:ext cx="263851" cy="661439"/>
                <a:chOff x="2335826" y="2996952"/>
                <a:chExt cx="263851" cy="661439"/>
              </a:xfrm>
              <a:grpFill/>
            </p:grpSpPr>
            <p:pic>
              <p:nvPicPr>
                <p:cNvPr id="27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77"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78"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79"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8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28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 xmlns:a14="http://schemas.microsoft.com/office/drawing/2010/main" w="9525">
                      <a:solidFill>
                        <a:schemeClr val="tx1"/>
                      </a:solidFill>
                      <a:miter lim="800000"/>
                      <a:headEnd/>
                      <a:tailEnd/>
                    </a14:hiddenLine>
                  </a:ext>
                </a:extLst>
              </p:spPr>
            </p:pic>
          </p:grpSp>
        </p:grpSp>
        <p:cxnSp>
          <p:nvCxnSpPr>
            <p:cNvPr id="239" name="直線コネクタ 21"/>
            <p:cNvCxnSpPr/>
            <p:nvPr/>
          </p:nvCxnSpPr>
          <p:spPr>
            <a:xfrm>
              <a:off x="1546468" y="3230682"/>
              <a:ext cx="95129"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0" name="直線コネクタ 10"/>
            <p:cNvCxnSpPr/>
            <p:nvPr/>
          </p:nvCxnSpPr>
          <p:spPr>
            <a:xfrm>
              <a:off x="1803852" y="3367039"/>
              <a:ext cx="432048" cy="0"/>
            </a:xfrm>
            <a:prstGeom prst="line">
              <a:avLst/>
            </a:prstGeom>
            <a:grp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1" name="直線コネクタ 16"/>
            <p:cNvCxnSpPr/>
            <p:nvPr/>
          </p:nvCxnSpPr>
          <p:spPr>
            <a:xfrm>
              <a:off x="2268153" y="3367039"/>
              <a:ext cx="432048"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2" name="直線コネクタ 22"/>
            <p:cNvCxnSpPr/>
            <p:nvPr/>
          </p:nvCxnSpPr>
          <p:spPr>
            <a:xfrm>
              <a:off x="2739956" y="3367039"/>
              <a:ext cx="432048"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cxnSp>
          <p:nvCxnSpPr>
            <p:cNvPr id="243" name="直線コネクタ 27"/>
            <p:cNvCxnSpPr/>
            <p:nvPr/>
          </p:nvCxnSpPr>
          <p:spPr>
            <a:xfrm>
              <a:off x="1674754" y="3230682"/>
              <a:ext cx="432048"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cxnSp>
          <p:nvCxnSpPr>
            <p:cNvPr id="245" name="直線コネクタ 45"/>
            <p:cNvCxnSpPr/>
            <p:nvPr/>
          </p:nvCxnSpPr>
          <p:spPr>
            <a:xfrm>
              <a:off x="3200162" y="3367039"/>
              <a:ext cx="210075" cy="0"/>
            </a:xfrm>
            <a:prstGeom prst="line">
              <a:avLst/>
            </a:prstGeom>
            <a:grp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6" name="直線コネクタ 115"/>
            <p:cNvCxnSpPr/>
            <p:nvPr/>
          </p:nvCxnSpPr>
          <p:spPr>
            <a:xfrm>
              <a:off x="1567121" y="3367039"/>
              <a:ext cx="196788"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cxnSp>
          <p:nvCxnSpPr>
            <p:cNvPr id="247" name="直線コネクタ 126"/>
            <p:cNvCxnSpPr/>
            <p:nvPr/>
          </p:nvCxnSpPr>
          <p:spPr>
            <a:xfrm>
              <a:off x="2495474" y="3304477"/>
              <a:ext cx="432048" cy="0"/>
            </a:xfrm>
            <a:prstGeom prst="line">
              <a:avLst/>
            </a:prstGeom>
            <a:grp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8" name="直線コネクタ 127"/>
            <p:cNvCxnSpPr/>
            <p:nvPr/>
          </p:nvCxnSpPr>
          <p:spPr>
            <a:xfrm>
              <a:off x="2959775" y="3304477"/>
              <a:ext cx="432048"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9" name="直線コネクタ 128"/>
            <p:cNvCxnSpPr/>
            <p:nvPr/>
          </p:nvCxnSpPr>
          <p:spPr>
            <a:xfrm>
              <a:off x="2022896" y="3305890"/>
              <a:ext cx="432048"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cxnSp>
          <p:nvCxnSpPr>
            <p:cNvPr id="250" name="直線コネクタ 133"/>
            <p:cNvCxnSpPr/>
            <p:nvPr/>
          </p:nvCxnSpPr>
          <p:spPr>
            <a:xfrm>
              <a:off x="1546460" y="3305890"/>
              <a:ext cx="432048"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1" name="直線コネクタ 134"/>
            <p:cNvCxnSpPr/>
            <p:nvPr/>
          </p:nvCxnSpPr>
          <p:spPr>
            <a:xfrm>
              <a:off x="2154864" y="3230682"/>
              <a:ext cx="432048" cy="0"/>
            </a:xfrm>
            <a:prstGeom prst="line">
              <a:avLst/>
            </a:prstGeom>
            <a:grp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2" name="直線コネクタ 135"/>
            <p:cNvCxnSpPr/>
            <p:nvPr/>
          </p:nvCxnSpPr>
          <p:spPr>
            <a:xfrm>
              <a:off x="2619165" y="3230682"/>
              <a:ext cx="432048"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3" name="直線コネクタ 136"/>
            <p:cNvCxnSpPr/>
            <p:nvPr/>
          </p:nvCxnSpPr>
          <p:spPr>
            <a:xfrm>
              <a:off x="3090968" y="3230682"/>
              <a:ext cx="338940"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grpSp>
          <p:nvGrpSpPr>
            <p:cNvPr id="254" name="グループ化 28"/>
            <p:cNvGrpSpPr/>
            <p:nvPr/>
          </p:nvGrpSpPr>
          <p:grpSpPr>
            <a:xfrm>
              <a:off x="3641852" y="3105888"/>
              <a:ext cx="514247" cy="552419"/>
              <a:chOff x="4005570" y="3543622"/>
              <a:chExt cx="514247" cy="552419"/>
            </a:xfrm>
            <a:grpFill/>
          </p:grpSpPr>
          <p:grpSp>
            <p:nvGrpSpPr>
              <p:cNvPr id="259" name="グループ化 9"/>
              <p:cNvGrpSpPr/>
              <p:nvPr/>
            </p:nvGrpSpPr>
            <p:grpSpPr>
              <a:xfrm>
                <a:off x="4005570" y="3543622"/>
                <a:ext cx="510157" cy="209065"/>
                <a:chOff x="4005570" y="3543622"/>
                <a:chExt cx="510157" cy="209065"/>
              </a:xfrm>
              <a:grpFill/>
            </p:grpSpPr>
            <p:cxnSp>
              <p:nvCxnSpPr>
                <p:cNvPr id="266" name="直線コネクタ 138"/>
                <p:cNvCxnSpPr/>
                <p:nvPr/>
              </p:nvCxnSpPr>
              <p:spPr>
                <a:xfrm>
                  <a:off x="4005570" y="3663994"/>
                  <a:ext cx="196788"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sp>
              <p:nvSpPr>
                <p:cNvPr id="267" name="テキスト ボックス 1034"/>
                <p:cNvSpPr txBox="1"/>
                <p:nvPr/>
              </p:nvSpPr>
              <p:spPr>
                <a:xfrm>
                  <a:off x="4227695" y="3543622"/>
                  <a:ext cx="288032" cy="209065"/>
                </a:xfrm>
                <a:prstGeom prst="rect">
                  <a:avLst/>
                </a:prstGeom>
                <a:grpFill/>
              </p:spPr>
              <p:txBody>
                <a:bodyPr wrap="square" rtlCol="0">
                  <a:spAutoFit/>
                </a:bodyPr>
                <a:lstStyle/>
                <a:p>
                  <a:r>
                    <a:rPr lang="en-US" altLang="ja-JP" sz="1050" dirty="0">
                      <a:solidFill>
                        <a:srgbClr val="646569"/>
                      </a:solidFill>
                      <a:latin typeface="Arial"/>
                      <a:cs typeface="Arial"/>
                    </a:rPr>
                    <a:t>R</a:t>
                  </a:r>
                  <a:endParaRPr lang="ja-JP" altLang="en-US" sz="1050" dirty="0">
                    <a:solidFill>
                      <a:srgbClr val="646569"/>
                    </a:solidFill>
                    <a:latin typeface="Arial"/>
                    <a:cs typeface="Arial"/>
                  </a:endParaRPr>
                </a:p>
              </p:txBody>
            </p:sp>
          </p:grpSp>
          <p:grpSp>
            <p:nvGrpSpPr>
              <p:cNvPr id="260" name="グループ化 1037"/>
              <p:cNvGrpSpPr/>
              <p:nvPr/>
            </p:nvGrpSpPr>
            <p:grpSpPr>
              <a:xfrm>
                <a:off x="4009658" y="3886976"/>
                <a:ext cx="510159" cy="209065"/>
                <a:chOff x="4295489" y="4078086"/>
                <a:chExt cx="510159" cy="209065"/>
              </a:xfrm>
              <a:grpFill/>
            </p:grpSpPr>
            <p:cxnSp>
              <p:nvCxnSpPr>
                <p:cNvPr id="264" name="直線コネクタ 137"/>
                <p:cNvCxnSpPr/>
                <p:nvPr/>
              </p:nvCxnSpPr>
              <p:spPr>
                <a:xfrm>
                  <a:off x="4295489" y="4187613"/>
                  <a:ext cx="196788" cy="0"/>
                </a:xfrm>
                <a:prstGeom prst="line">
                  <a:avLst/>
                </a:prstGeom>
                <a:grp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65" name="テキスト ボックス 148"/>
                <p:cNvSpPr txBox="1"/>
                <p:nvPr/>
              </p:nvSpPr>
              <p:spPr>
                <a:xfrm>
                  <a:off x="4517616" y="4078086"/>
                  <a:ext cx="288032" cy="209065"/>
                </a:xfrm>
                <a:prstGeom prst="rect">
                  <a:avLst/>
                </a:prstGeom>
                <a:grpFill/>
              </p:spPr>
              <p:txBody>
                <a:bodyPr wrap="square" rtlCol="0">
                  <a:spAutoFit/>
                </a:bodyPr>
                <a:lstStyle/>
                <a:p>
                  <a:r>
                    <a:rPr lang="en-US" altLang="ja-JP" sz="1050" dirty="0">
                      <a:solidFill>
                        <a:srgbClr val="646569"/>
                      </a:solidFill>
                      <a:latin typeface="Arial"/>
                      <a:cs typeface="Arial"/>
                    </a:rPr>
                    <a:t>Q</a:t>
                  </a:r>
                  <a:endParaRPr lang="ja-JP" altLang="en-US" sz="1050" dirty="0">
                    <a:solidFill>
                      <a:srgbClr val="646569"/>
                    </a:solidFill>
                    <a:latin typeface="Arial"/>
                    <a:cs typeface="Arial"/>
                  </a:endParaRPr>
                </a:p>
              </p:txBody>
            </p:sp>
          </p:grpSp>
          <p:grpSp>
            <p:nvGrpSpPr>
              <p:cNvPr id="261" name="グループ化 1035"/>
              <p:cNvGrpSpPr/>
              <p:nvPr/>
            </p:nvGrpSpPr>
            <p:grpSpPr>
              <a:xfrm>
                <a:off x="4005570" y="3712636"/>
                <a:ext cx="458024" cy="209065"/>
                <a:chOff x="4295489" y="4366136"/>
                <a:chExt cx="458024" cy="209065"/>
              </a:xfrm>
              <a:grpFill/>
            </p:grpSpPr>
            <p:cxnSp>
              <p:nvCxnSpPr>
                <p:cNvPr id="262" name="直線コネクタ 20"/>
                <p:cNvCxnSpPr/>
                <p:nvPr/>
              </p:nvCxnSpPr>
              <p:spPr>
                <a:xfrm>
                  <a:off x="4295489" y="4487231"/>
                  <a:ext cx="196788"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3" name="テキスト ボックス 149"/>
                <p:cNvSpPr txBox="1"/>
                <p:nvPr/>
              </p:nvSpPr>
              <p:spPr>
                <a:xfrm>
                  <a:off x="4517615" y="4366136"/>
                  <a:ext cx="235898" cy="209065"/>
                </a:xfrm>
                <a:prstGeom prst="rect">
                  <a:avLst/>
                </a:prstGeom>
                <a:grpFill/>
              </p:spPr>
              <p:txBody>
                <a:bodyPr wrap="square" rtlCol="0">
                  <a:spAutoFit/>
                </a:bodyPr>
                <a:lstStyle/>
                <a:p>
                  <a:r>
                    <a:rPr lang="en-US" altLang="ja-JP" sz="1050" dirty="0">
                      <a:solidFill>
                        <a:srgbClr val="646569"/>
                      </a:solidFill>
                      <a:latin typeface="Arial"/>
                      <a:cs typeface="Arial"/>
                    </a:rPr>
                    <a:t>X</a:t>
                  </a:r>
                  <a:endParaRPr lang="ja-JP" altLang="en-US" sz="1050" dirty="0">
                    <a:solidFill>
                      <a:srgbClr val="646569"/>
                    </a:solidFill>
                    <a:latin typeface="Arial"/>
                    <a:cs typeface="Arial"/>
                  </a:endParaRPr>
                </a:p>
              </p:txBody>
            </p:sp>
          </p:grpSp>
        </p:grpSp>
        <p:sp>
          <p:nvSpPr>
            <p:cNvPr id="255" name="左大かっこ 6"/>
            <p:cNvSpPr>
              <a:spLocks noChangeAspect="1"/>
            </p:cNvSpPr>
            <p:nvPr/>
          </p:nvSpPr>
          <p:spPr>
            <a:xfrm>
              <a:off x="1453633" y="3174751"/>
              <a:ext cx="54113" cy="209801"/>
            </a:xfrm>
            <a:prstGeom prst="leftBracket">
              <a:avLst/>
            </a:prstGeom>
            <a:grp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256" name="左大かっこ 144"/>
            <p:cNvSpPr>
              <a:spLocks noChangeAspect="1"/>
            </p:cNvSpPr>
            <p:nvPr/>
          </p:nvSpPr>
          <p:spPr>
            <a:xfrm>
              <a:off x="1454090" y="3404761"/>
              <a:ext cx="45719" cy="737644"/>
            </a:xfrm>
            <a:prstGeom prst="leftBracket">
              <a:avLst/>
            </a:prstGeom>
            <a:grp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257" name="テキスト ボックス 7"/>
            <p:cNvSpPr txBox="1"/>
            <p:nvPr/>
          </p:nvSpPr>
          <p:spPr>
            <a:xfrm>
              <a:off x="859124" y="3186289"/>
              <a:ext cx="548176" cy="190059"/>
            </a:xfrm>
            <a:prstGeom prst="rect">
              <a:avLst/>
            </a:prstGeom>
            <a:grpFill/>
          </p:spPr>
          <p:txBody>
            <a:bodyPr wrap="square" rtlCol="0">
              <a:spAutoFit/>
            </a:bodyPr>
            <a:lstStyle/>
            <a:p>
              <a:pPr algn="ctr"/>
              <a:r>
                <a:rPr lang="en-US" altLang="ja-JP" sz="900" dirty="0">
                  <a:solidFill>
                    <a:srgbClr val="646569"/>
                  </a:solidFill>
                  <a:latin typeface="Arial"/>
                  <a:cs typeface="Arial"/>
                </a:rPr>
                <a:t>Serums</a:t>
              </a:r>
              <a:endParaRPr lang="ja-JP" altLang="en-US" sz="900" dirty="0">
                <a:solidFill>
                  <a:srgbClr val="646569"/>
                </a:solidFill>
                <a:latin typeface="Arial"/>
                <a:cs typeface="Arial"/>
              </a:endParaRPr>
            </a:p>
          </p:txBody>
        </p:sp>
        <p:sp>
          <p:nvSpPr>
            <p:cNvPr id="258" name="テキスト ボックス 146"/>
            <p:cNvSpPr txBox="1"/>
            <p:nvPr/>
          </p:nvSpPr>
          <p:spPr>
            <a:xfrm>
              <a:off x="905178" y="3642317"/>
              <a:ext cx="534360" cy="304094"/>
            </a:xfrm>
            <a:prstGeom prst="rect">
              <a:avLst/>
            </a:prstGeom>
            <a:grpFill/>
          </p:spPr>
          <p:txBody>
            <a:bodyPr wrap="square" rtlCol="0">
              <a:spAutoFit/>
            </a:bodyPr>
            <a:lstStyle/>
            <a:p>
              <a:pPr algn="ctr"/>
              <a:r>
                <a:rPr lang="en-US" altLang="ja-JP" sz="900" dirty="0">
                  <a:solidFill>
                    <a:srgbClr val="646569"/>
                  </a:solidFill>
                  <a:latin typeface="Arial"/>
                  <a:cs typeface="Arial"/>
                </a:rPr>
                <a:t>Stratum Corneum</a:t>
              </a:r>
              <a:endParaRPr lang="ja-JP" altLang="en-US" sz="900" dirty="0">
                <a:solidFill>
                  <a:srgbClr val="646569"/>
                </a:solidFill>
                <a:latin typeface="Arial"/>
                <a:cs typeface="Arial"/>
              </a:endParaRPr>
            </a:p>
          </p:txBody>
        </p:sp>
      </p:grpSp>
      <p:grpSp>
        <p:nvGrpSpPr>
          <p:cNvPr id="318" name="Group 317"/>
          <p:cNvGrpSpPr/>
          <p:nvPr/>
        </p:nvGrpSpPr>
        <p:grpSpPr>
          <a:xfrm>
            <a:off x="1712692" y="1409659"/>
            <a:ext cx="1359736" cy="597527"/>
            <a:chOff x="4624714" y="1323348"/>
            <a:chExt cx="1359736" cy="597527"/>
          </a:xfrm>
        </p:grpSpPr>
        <p:grpSp>
          <p:nvGrpSpPr>
            <p:cNvPr id="319" name="グループ化 309"/>
            <p:cNvGrpSpPr/>
            <p:nvPr/>
          </p:nvGrpSpPr>
          <p:grpSpPr>
            <a:xfrm>
              <a:off x="4624714" y="1323348"/>
              <a:ext cx="173196" cy="596110"/>
              <a:chOff x="3563190" y="1681257"/>
              <a:chExt cx="144016" cy="495679"/>
            </a:xfrm>
          </p:grpSpPr>
          <p:sp>
            <p:nvSpPr>
              <p:cNvPr id="332" name="下矢印 310"/>
              <p:cNvSpPr/>
              <p:nvPr/>
            </p:nvSpPr>
            <p:spPr>
              <a:xfrm>
                <a:off x="3563190" y="2066407"/>
                <a:ext cx="144016" cy="110529"/>
              </a:xfrm>
              <a:prstGeom prst="downArrow">
                <a:avLst/>
              </a:prstGeom>
              <a:solidFill>
                <a:schemeClr val="accent4">
                  <a:lumMod val="20000"/>
                  <a:lumOff val="80000"/>
                </a:schemeClr>
              </a:solidFill>
              <a:ln w="31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3" name="正方形/長方形 311"/>
              <p:cNvSpPr/>
              <p:nvPr/>
            </p:nvSpPr>
            <p:spPr>
              <a:xfrm>
                <a:off x="3599194" y="2008580"/>
                <a:ext cx="76684" cy="72727"/>
              </a:xfrm>
              <a:prstGeom prst="rect">
                <a:avLst/>
              </a:prstGeom>
              <a:solidFill>
                <a:srgbClr val="CCC1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4" name="正方形/長方形 312"/>
              <p:cNvSpPr/>
              <p:nvPr/>
            </p:nvSpPr>
            <p:spPr>
              <a:xfrm>
                <a:off x="3599194" y="1936941"/>
                <a:ext cx="76684" cy="85602"/>
              </a:xfrm>
              <a:prstGeom prst="rect">
                <a:avLst/>
              </a:prstGeom>
              <a:solidFill>
                <a:srgbClr val="CCC1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5" name="正方形/長方形 313"/>
              <p:cNvSpPr/>
              <p:nvPr/>
            </p:nvSpPr>
            <p:spPr>
              <a:xfrm>
                <a:off x="3599892" y="1681257"/>
                <a:ext cx="72966" cy="180156"/>
              </a:xfrm>
              <a:prstGeom prst="rect">
                <a:avLst/>
              </a:prstGeom>
              <a:solidFill>
                <a:schemeClr val="accent4">
                  <a:lumMod val="60000"/>
                  <a:lumOff val="40000"/>
                </a:schemeClr>
              </a:solidFill>
              <a:ln w="31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6" name="正方形/長方形 314"/>
              <p:cNvSpPr/>
              <p:nvPr/>
            </p:nvSpPr>
            <p:spPr>
              <a:xfrm>
                <a:off x="3599194" y="1857338"/>
                <a:ext cx="73664" cy="96529"/>
              </a:xfrm>
              <a:prstGeom prst="rect">
                <a:avLst/>
              </a:prstGeom>
              <a:solidFill>
                <a:schemeClr val="accent4">
                  <a:lumMod val="60000"/>
                  <a:lumOff val="40000"/>
                </a:schemeClr>
              </a:solidFill>
              <a:ln w="31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0" name="グループ化 338"/>
            <p:cNvGrpSpPr/>
            <p:nvPr/>
          </p:nvGrpSpPr>
          <p:grpSpPr>
            <a:xfrm>
              <a:off x="5203247" y="1324765"/>
              <a:ext cx="173196" cy="596110"/>
              <a:chOff x="3563190" y="1681257"/>
              <a:chExt cx="144016" cy="495679"/>
            </a:xfrm>
          </p:grpSpPr>
          <p:sp>
            <p:nvSpPr>
              <p:cNvPr id="327" name="下矢印 339"/>
              <p:cNvSpPr/>
              <p:nvPr/>
            </p:nvSpPr>
            <p:spPr>
              <a:xfrm>
                <a:off x="3563190" y="2066407"/>
                <a:ext cx="144016" cy="110529"/>
              </a:xfrm>
              <a:prstGeom prst="downArrow">
                <a:avLst/>
              </a:prstGeom>
              <a:solidFill>
                <a:schemeClr val="accent1">
                  <a:lumMod val="20000"/>
                  <a:lumOff val="80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8" name="正方形/長方形 340"/>
              <p:cNvSpPr/>
              <p:nvPr/>
            </p:nvSpPr>
            <p:spPr>
              <a:xfrm>
                <a:off x="3599193" y="2008580"/>
                <a:ext cx="75754" cy="727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9" name="正方形/長方形 341"/>
              <p:cNvSpPr/>
              <p:nvPr/>
            </p:nvSpPr>
            <p:spPr>
              <a:xfrm>
                <a:off x="3599193" y="1936941"/>
                <a:ext cx="75754" cy="856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0" name="正方形/長方形 342"/>
              <p:cNvSpPr/>
              <p:nvPr/>
            </p:nvSpPr>
            <p:spPr>
              <a:xfrm>
                <a:off x="3599892" y="1681257"/>
                <a:ext cx="75055" cy="18015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1" name="正方形/長方形 343"/>
              <p:cNvSpPr/>
              <p:nvPr/>
            </p:nvSpPr>
            <p:spPr>
              <a:xfrm>
                <a:off x="3599193" y="1857338"/>
                <a:ext cx="75754" cy="965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1" name="グループ化 344"/>
            <p:cNvGrpSpPr/>
            <p:nvPr/>
          </p:nvGrpSpPr>
          <p:grpSpPr>
            <a:xfrm>
              <a:off x="5811254" y="1323348"/>
              <a:ext cx="173196" cy="596110"/>
              <a:chOff x="3563190" y="1681257"/>
              <a:chExt cx="144016" cy="495679"/>
            </a:xfrm>
          </p:grpSpPr>
          <p:sp>
            <p:nvSpPr>
              <p:cNvPr id="322" name="下矢印 345"/>
              <p:cNvSpPr/>
              <p:nvPr/>
            </p:nvSpPr>
            <p:spPr>
              <a:xfrm>
                <a:off x="3563190" y="2066407"/>
                <a:ext cx="144016" cy="110529"/>
              </a:xfrm>
              <a:prstGeom prst="downArrow">
                <a:avLst/>
              </a:prstGeom>
              <a:solidFill>
                <a:schemeClr val="accent5">
                  <a:lumMod val="20000"/>
                  <a:lumOff val="80000"/>
                </a:schemeClr>
              </a:solidFill>
              <a:ln w="31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3" name="正方形/長方形 346"/>
              <p:cNvSpPr/>
              <p:nvPr/>
            </p:nvSpPr>
            <p:spPr>
              <a:xfrm>
                <a:off x="3599193" y="2008580"/>
                <a:ext cx="75509" cy="7272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4" name="正方形/長方形 347"/>
              <p:cNvSpPr/>
              <p:nvPr/>
            </p:nvSpPr>
            <p:spPr>
              <a:xfrm>
                <a:off x="3599193" y="1936941"/>
                <a:ext cx="75509" cy="8560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5" name="正方形/長方形 348"/>
              <p:cNvSpPr/>
              <p:nvPr/>
            </p:nvSpPr>
            <p:spPr>
              <a:xfrm>
                <a:off x="3599194" y="1681257"/>
                <a:ext cx="72008" cy="18015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6" name="正方形/長方形 349"/>
              <p:cNvSpPr/>
              <p:nvPr/>
            </p:nvSpPr>
            <p:spPr>
              <a:xfrm>
                <a:off x="3599194" y="1857338"/>
                <a:ext cx="72008" cy="9652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337" name="Group 336"/>
          <p:cNvGrpSpPr/>
          <p:nvPr/>
        </p:nvGrpSpPr>
        <p:grpSpPr>
          <a:xfrm>
            <a:off x="1737780" y="2065425"/>
            <a:ext cx="1288207" cy="98862"/>
            <a:chOff x="4652322" y="2000669"/>
            <a:chExt cx="1288207" cy="98862"/>
          </a:xfrm>
        </p:grpSpPr>
        <p:sp>
          <p:nvSpPr>
            <p:cNvPr id="338" name="円/楕円 354"/>
            <p:cNvSpPr>
              <a:spLocks noChangeAspect="1"/>
            </p:cNvSpPr>
            <p:nvPr/>
          </p:nvSpPr>
          <p:spPr>
            <a:xfrm>
              <a:off x="5258426" y="2012075"/>
              <a:ext cx="87456" cy="87456"/>
            </a:xfrm>
            <a:prstGeom prst="ellipse">
              <a:avLst/>
            </a:prstGeom>
            <a:solidFill>
              <a:schemeClr val="bg1"/>
            </a:solidFill>
            <a:ln>
              <a:solidFill>
                <a:schemeClr val="accent1">
                  <a:lumMod val="60000"/>
                  <a:lumOff val="40000"/>
                </a:schemeClr>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39" name="円/楕円 355"/>
            <p:cNvSpPr>
              <a:spLocks noChangeAspect="1"/>
            </p:cNvSpPr>
            <p:nvPr/>
          </p:nvSpPr>
          <p:spPr>
            <a:xfrm>
              <a:off x="5853073" y="2000669"/>
              <a:ext cx="87456" cy="87456"/>
            </a:xfrm>
            <a:prstGeom prst="ellipse">
              <a:avLst/>
            </a:prstGeom>
            <a:solidFill>
              <a:schemeClr val="bg1"/>
            </a:solidFill>
            <a:ln>
              <a:solidFill>
                <a:srgbClr val="B7DEE8"/>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40" name="円/楕円 354"/>
            <p:cNvSpPr>
              <a:spLocks noChangeAspect="1"/>
            </p:cNvSpPr>
            <p:nvPr/>
          </p:nvSpPr>
          <p:spPr>
            <a:xfrm>
              <a:off x="4652322" y="2012075"/>
              <a:ext cx="87456" cy="87456"/>
            </a:xfrm>
            <a:prstGeom prst="ellipse">
              <a:avLst/>
            </a:prstGeom>
            <a:solidFill>
              <a:schemeClr val="bg1"/>
            </a:solidFill>
            <a:ln>
              <a:solidFill>
                <a:schemeClr val="accent4">
                  <a:lumMod val="60000"/>
                  <a:lumOff val="40000"/>
                </a:schemeClr>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341" name="Rectangle 340"/>
          <p:cNvSpPr/>
          <p:nvPr/>
        </p:nvSpPr>
        <p:spPr>
          <a:xfrm>
            <a:off x="1235455" y="1467474"/>
            <a:ext cx="562366" cy="523220"/>
          </a:xfrm>
          <a:prstGeom prst="rect">
            <a:avLst/>
          </a:prstGeom>
        </p:spPr>
        <p:txBody>
          <a:bodyPr wrap="square">
            <a:spAutoFit/>
          </a:bodyPr>
          <a:lstStyle/>
          <a:p>
            <a:r>
              <a:rPr lang="en-US" sz="2800" cap="all" dirty="0">
                <a:solidFill>
                  <a:schemeClr val="accent5">
                    <a:lumMod val="75000"/>
                  </a:schemeClr>
                </a:solidFill>
                <a:latin typeface="Arial"/>
                <a:cs typeface="Arial"/>
              </a:rPr>
              <a:t>3</a:t>
            </a:r>
            <a:r>
              <a:rPr lang="en-US" sz="2800" dirty="0">
                <a:solidFill>
                  <a:schemeClr val="accent5">
                    <a:lumMod val="75000"/>
                  </a:schemeClr>
                </a:solidFill>
                <a:latin typeface="Arial"/>
                <a:cs typeface="Arial"/>
              </a:rPr>
              <a:t>x</a:t>
            </a:r>
            <a:endParaRPr lang="en-US" sz="2800" dirty="0"/>
          </a:p>
        </p:txBody>
      </p:sp>
    </p:spTree>
    <p:extLst>
      <p:ext uri="{BB962C8B-B14F-4D97-AF65-F5344CB8AC3E}">
        <p14:creationId xmlns:p14="http://schemas.microsoft.com/office/powerpoint/2010/main" val="46593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p:nvPr/>
        </p:nvSpPr>
        <p:spPr>
          <a:xfrm>
            <a:off x="548999" y="1621739"/>
            <a:ext cx="1810799" cy="181082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9839" y="2380"/>
                </a:moveTo>
                <a:cubicBezTo>
                  <a:pt x="11775" y="2380"/>
                  <a:pt x="13711" y="3153"/>
                  <a:pt x="15189" y="4699"/>
                </a:cubicBezTo>
                <a:cubicBezTo>
                  <a:pt x="18143" y="7791"/>
                  <a:pt x="18143" y="12804"/>
                  <a:pt x="15189" y="15896"/>
                </a:cubicBezTo>
                <a:cubicBezTo>
                  <a:pt x="12234" y="18988"/>
                  <a:pt x="7444" y="18988"/>
                  <a:pt x="4489" y="15896"/>
                </a:cubicBezTo>
                <a:cubicBezTo>
                  <a:pt x="1535" y="12804"/>
                  <a:pt x="1535" y="7791"/>
                  <a:pt x="4489" y="4699"/>
                </a:cubicBezTo>
                <a:cubicBezTo>
                  <a:pt x="5967" y="3153"/>
                  <a:pt x="7903" y="2380"/>
                  <a:pt x="9839" y="2380"/>
                </a:cubicBezTo>
                <a:close/>
              </a:path>
            </a:pathLst>
          </a:custGeom>
          <a:solidFill>
            <a:srgbClr val="FFFFFF">
              <a:alpha val="19990"/>
            </a:srgbClr>
          </a:solidFill>
          <a:ln w="12700">
            <a:miter lim="400000"/>
          </a:ln>
        </p:spPr>
        <p:txBody>
          <a:bodyPr lIns="19049" tIns="19049" rIns="19049" bIns="19049" anchor="ctr"/>
          <a:lstStyle/>
          <a:p>
            <a:pPr algn="l" defTabSz="457178" rtl="0">
              <a:defRPr sz="3600"/>
            </a:pPr>
            <a:endParaRPr sz="1400" kern="1200">
              <a:solidFill>
                <a:prstClr val="black"/>
              </a:solidFill>
              <a:ea typeface=""/>
              <a:cs typeface=""/>
            </a:endParaRPr>
          </a:p>
        </p:txBody>
      </p:sp>
      <p:sp>
        <p:nvSpPr>
          <p:cNvPr id="929" name="Shape 929"/>
          <p:cNvSpPr/>
          <p:nvPr/>
        </p:nvSpPr>
        <p:spPr>
          <a:xfrm>
            <a:off x="4705820" y="1621704"/>
            <a:ext cx="1810746" cy="1810918"/>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6"/>
                  <a:pt x="2882" y="3016"/>
                </a:cubicBezTo>
                <a:cubicBezTo>
                  <a:pt x="-961" y="7037"/>
                  <a:pt x="-961" y="13558"/>
                  <a:pt x="2882" y="17579"/>
                </a:cubicBezTo>
                <a:cubicBezTo>
                  <a:pt x="6724" y="21600"/>
                  <a:pt x="12954" y="21600"/>
                  <a:pt x="16796" y="17579"/>
                </a:cubicBezTo>
                <a:cubicBezTo>
                  <a:pt x="20639" y="13558"/>
                  <a:pt x="20639" y="7037"/>
                  <a:pt x="16796" y="3016"/>
                </a:cubicBezTo>
                <a:cubicBezTo>
                  <a:pt x="14875" y="1006"/>
                  <a:pt x="12356" y="0"/>
                  <a:pt x="9838" y="0"/>
                </a:cubicBezTo>
                <a:close/>
                <a:moveTo>
                  <a:pt x="9838" y="2508"/>
                </a:moveTo>
                <a:cubicBezTo>
                  <a:pt x="11743" y="2508"/>
                  <a:pt x="13648" y="3269"/>
                  <a:pt x="15101" y="4790"/>
                </a:cubicBezTo>
                <a:cubicBezTo>
                  <a:pt x="18008" y="7831"/>
                  <a:pt x="18008" y="12764"/>
                  <a:pt x="15101" y="15805"/>
                </a:cubicBezTo>
                <a:cubicBezTo>
                  <a:pt x="12195" y="18847"/>
                  <a:pt x="7483" y="18847"/>
                  <a:pt x="4577" y="15805"/>
                </a:cubicBezTo>
                <a:cubicBezTo>
                  <a:pt x="1670" y="12764"/>
                  <a:pt x="1670" y="7831"/>
                  <a:pt x="4577" y="4790"/>
                </a:cubicBezTo>
                <a:cubicBezTo>
                  <a:pt x="6030" y="3269"/>
                  <a:pt x="7933" y="2508"/>
                  <a:pt x="9838" y="2508"/>
                </a:cubicBezTo>
                <a:close/>
              </a:path>
            </a:pathLst>
          </a:custGeom>
          <a:solidFill>
            <a:srgbClr val="FFFFFF">
              <a:alpha val="19990"/>
            </a:srgbClr>
          </a:solidFill>
          <a:ln w="12700">
            <a:miter lim="400000"/>
          </a:ln>
        </p:spPr>
        <p:txBody>
          <a:bodyPr lIns="19049" tIns="19049" rIns="19049" bIns="19049" anchor="ctr"/>
          <a:lstStyle/>
          <a:p>
            <a:pPr algn="l" defTabSz="457178" rtl="0">
              <a:defRPr sz="3600"/>
            </a:pPr>
            <a:endParaRPr sz="1400" kern="1200">
              <a:solidFill>
                <a:prstClr val="black"/>
              </a:solidFill>
              <a:ea typeface=""/>
              <a:cs typeface=""/>
            </a:endParaRPr>
          </a:p>
        </p:txBody>
      </p:sp>
      <p:sp>
        <p:nvSpPr>
          <p:cNvPr id="930" name="Shape 930"/>
          <p:cNvSpPr/>
          <p:nvPr/>
        </p:nvSpPr>
        <p:spPr>
          <a:xfrm>
            <a:off x="6784207" y="1621704"/>
            <a:ext cx="1810745" cy="181091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6"/>
                  <a:pt x="2882" y="3016"/>
                </a:cubicBezTo>
                <a:cubicBezTo>
                  <a:pt x="-961" y="7037"/>
                  <a:pt x="-961" y="13558"/>
                  <a:pt x="2882" y="17579"/>
                </a:cubicBezTo>
                <a:cubicBezTo>
                  <a:pt x="6724" y="21600"/>
                  <a:pt x="12954" y="21600"/>
                  <a:pt x="16796" y="17579"/>
                </a:cubicBezTo>
                <a:cubicBezTo>
                  <a:pt x="20639" y="13558"/>
                  <a:pt x="20639" y="7037"/>
                  <a:pt x="16796" y="3016"/>
                </a:cubicBezTo>
                <a:cubicBezTo>
                  <a:pt x="14875" y="1006"/>
                  <a:pt x="12358" y="0"/>
                  <a:pt x="9840" y="0"/>
                </a:cubicBezTo>
                <a:close/>
                <a:moveTo>
                  <a:pt x="9840" y="2508"/>
                </a:moveTo>
                <a:cubicBezTo>
                  <a:pt x="11745" y="2508"/>
                  <a:pt x="13648" y="3269"/>
                  <a:pt x="15101" y="4790"/>
                </a:cubicBezTo>
                <a:cubicBezTo>
                  <a:pt x="18008" y="7831"/>
                  <a:pt x="18008" y="12764"/>
                  <a:pt x="15101" y="15805"/>
                </a:cubicBezTo>
                <a:cubicBezTo>
                  <a:pt x="12195" y="18847"/>
                  <a:pt x="7483" y="18847"/>
                  <a:pt x="4577" y="15805"/>
                </a:cubicBezTo>
                <a:cubicBezTo>
                  <a:pt x="1670" y="12764"/>
                  <a:pt x="1670" y="7831"/>
                  <a:pt x="4577" y="4790"/>
                </a:cubicBezTo>
                <a:cubicBezTo>
                  <a:pt x="6030" y="3269"/>
                  <a:pt x="7935" y="2508"/>
                  <a:pt x="9840" y="2508"/>
                </a:cubicBezTo>
                <a:close/>
              </a:path>
            </a:pathLst>
          </a:custGeom>
          <a:solidFill>
            <a:srgbClr val="FFFFFF">
              <a:alpha val="19990"/>
            </a:srgbClr>
          </a:solidFill>
          <a:ln w="12700">
            <a:miter lim="400000"/>
          </a:ln>
        </p:spPr>
        <p:txBody>
          <a:bodyPr lIns="19049" tIns="19049" rIns="19049" bIns="19049" anchor="ctr"/>
          <a:lstStyle/>
          <a:p>
            <a:pPr algn="l" defTabSz="457178" rtl="0">
              <a:defRPr sz="3600"/>
            </a:pPr>
            <a:endParaRPr sz="1400" kern="1200">
              <a:solidFill>
                <a:prstClr val="black"/>
              </a:solidFill>
              <a:ea typeface=""/>
              <a:cs typeface=""/>
            </a:endParaRPr>
          </a:p>
        </p:txBody>
      </p:sp>
      <p:sp>
        <p:nvSpPr>
          <p:cNvPr id="931" name="Shape 931"/>
          <p:cNvSpPr/>
          <p:nvPr/>
        </p:nvSpPr>
        <p:spPr>
          <a:xfrm>
            <a:off x="2627436" y="1621704"/>
            <a:ext cx="1810747" cy="1810918"/>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6"/>
                  <a:pt x="2882" y="3016"/>
                </a:cubicBezTo>
                <a:cubicBezTo>
                  <a:pt x="-961" y="7037"/>
                  <a:pt x="-961" y="13558"/>
                  <a:pt x="2882" y="17579"/>
                </a:cubicBezTo>
                <a:cubicBezTo>
                  <a:pt x="6724" y="21600"/>
                  <a:pt x="12954" y="21600"/>
                  <a:pt x="16796" y="17579"/>
                </a:cubicBezTo>
                <a:cubicBezTo>
                  <a:pt x="20639" y="13558"/>
                  <a:pt x="20639" y="7037"/>
                  <a:pt x="16796" y="3016"/>
                </a:cubicBezTo>
                <a:cubicBezTo>
                  <a:pt x="14875" y="1006"/>
                  <a:pt x="12356" y="0"/>
                  <a:pt x="9838" y="0"/>
                </a:cubicBezTo>
                <a:close/>
                <a:moveTo>
                  <a:pt x="9838" y="2508"/>
                </a:moveTo>
                <a:cubicBezTo>
                  <a:pt x="11743" y="2508"/>
                  <a:pt x="13648" y="3269"/>
                  <a:pt x="15101" y="4790"/>
                </a:cubicBezTo>
                <a:cubicBezTo>
                  <a:pt x="18008" y="7831"/>
                  <a:pt x="18008" y="12764"/>
                  <a:pt x="15101" y="15805"/>
                </a:cubicBezTo>
                <a:cubicBezTo>
                  <a:pt x="12195" y="18847"/>
                  <a:pt x="7483" y="18847"/>
                  <a:pt x="4577" y="15805"/>
                </a:cubicBezTo>
                <a:cubicBezTo>
                  <a:pt x="1670" y="12764"/>
                  <a:pt x="1670" y="7831"/>
                  <a:pt x="4577" y="4790"/>
                </a:cubicBezTo>
                <a:cubicBezTo>
                  <a:pt x="6030" y="3269"/>
                  <a:pt x="7933" y="2508"/>
                  <a:pt x="9838" y="2508"/>
                </a:cubicBezTo>
                <a:close/>
              </a:path>
            </a:pathLst>
          </a:custGeom>
          <a:solidFill>
            <a:srgbClr val="FFFFFF">
              <a:alpha val="19990"/>
            </a:srgbClr>
          </a:solidFill>
          <a:ln w="12700">
            <a:miter lim="400000"/>
          </a:ln>
        </p:spPr>
        <p:txBody>
          <a:bodyPr lIns="19049" tIns="19049" rIns="19049" bIns="19049" anchor="ctr"/>
          <a:lstStyle/>
          <a:p>
            <a:pPr algn="l" defTabSz="457178" rtl="0">
              <a:defRPr sz="3600"/>
            </a:pPr>
            <a:endParaRPr sz="1400" kern="1200">
              <a:solidFill>
                <a:prstClr val="black"/>
              </a:solidFill>
              <a:ea typeface=""/>
              <a:cs typeface=""/>
            </a:endParaRPr>
          </a:p>
        </p:txBody>
      </p:sp>
      <p:pic>
        <p:nvPicPr>
          <p:cNvPr id="932" name="CAD 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3830" y="2077304"/>
            <a:ext cx="469640" cy="899693"/>
          </a:xfrm>
          <a:prstGeom prst="rect">
            <a:avLst/>
          </a:prstGeom>
          <a:ln w="12700">
            <a:miter lim="400000"/>
          </a:ln>
        </p:spPr>
      </p:pic>
      <p:sp>
        <p:nvSpPr>
          <p:cNvPr id="933" name="Shape 933"/>
          <p:cNvSpPr/>
          <p:nvPr/>
        </p:nvSpPr>
        <p:spPr>
          <a:xfrm>
            <a:off x="2627436" y="1621706"/>
            <a:ext cx="1810747" cy="1810025"/>
          </a:xfrm>
          <a:custGeom>
            <a:avLst/>
            <a:gdLst/>
            <a:ahLst/>
            <a:cxnLst>
              <a:cxn ang="0">
                <a:pos x="wd2" y="hd2"/>
              </a:cxn>
              <a:cxn ang="5400000">
                <a:pos x="wd2" y="hd2"/>
              </a:cxn>
              <a:cxn ang="10800000">
                <a:pos x="wd2" y="hd2"/>
              </a:cxn>
              <a:cxn ang="16200000">
                <a:pos x="wd2" y="hd2"/>
              </a:cxn>
            </a:cxnLst>
            <a:rect l="0" t="0" r="r" b="b"/>
            <a:pathLst>
              <a:path w="19679" h="20594" extrusionOk="0">
                <a:moveTo>
                  <a:pt x="10027" y="0"/>
                </a:moveTo>
                <a:lnTo>
                  <a:pt x="10047" y="2510"/>
                </a:lnTo>
                <a:cubicBezTo>
                  <a:pt x="11881" y="2563"/>
                  <a:pt x="13701" y="3316"/>
                  <a:pt x="15101" y="4782"/>
                </a:cubicBezTo>
                <a:cubicBezTo>
                  <a:pt x="18008" y="7825"/>
                  <a:pt x="18008" y="12759"/>
                  <a:pt x="15101" y="15802"/>
                </a:cubicBezTo>
                <a:cubicBezTo>
                  <a:pt x="12195" y="18845"/>
                  <a:pt x="7483" y="18845"/>
                  <a:pt x="4577" y="15802"/>
                </a:cubicBezTo>
                <a:cubicBezTo>
                  <a:pt x="1670" y="12759"/>
                  <a:pt x="1670" y="7825"/>
                  <a:pt x="4577" y="4782"/>
                </a:cubicBezTo>
                <a:cubicBezTo>
                  <a:pt x="5448" y="3870"/>
                  <a:pt x="6481" y="3237"/>
                  <a:pt x="7579" y="2872"/>
                </a:cubicBezTo>
                <a:lnTo>
                  <a:pt x="6741" y="523"/>
                </a:lnTo>
                <a:cubicBezTo>
                  <a:pt x="5331" y="1012"/>
                  <a:pt x="4004" y="1833"/>
                  <a:pt x="2882" y="3007"/>
                </a:cubicBezTo>
                <a:cubicBezTo>
                  <a:pt x="-961" y="7030"/>
                  <a:pt x="-961" y="13554"/>
                  <a:pt x="2882" y="17577"/>
                </a:cubicBezTo>
                <a:cubicBezTo>
                  <a:pt x="6724" y="21600"/>
                  <a:pt x="12954" y="21600"/>
                  <a:pt x="16796" y="17577"/>
                </a:cubicBezTo>
                <a:cubicBezTo>
                  <a:pt x="20639" y="13554"/>
                  <a:pt x="20639" y="7030"/>
                  <a:pt x="16796" y="3007"/>
                </a:cubicBezTo>
                <a:cubicBezTo>
                  <a:pt x="14923" y="1046"/>
                  <a:pt x="12482" y="49"/>
                  <a:pt x="10027" y="0"/>
                </a:cubicBezTo>
                <a:close/>
              </a:path>
            </a:pathLst>
          </a:custGeom>
          <a:solidFill>
            <a:srgbClr val="FFFFFF"/>
          </a:solidFill>
          <a:ln w="12700">
            <a:miter lim="400000"/>
          </a:ln>
        </p:spPr>
        <p:txBody>
          <a:bodyPr lIns="19049" tIns="19049" rIns="19049" bIns="19049" anchor="ctr"/>
          <a:lstStyle/>
          <a:p>
            <a:pPr algn="l" defTabSz="457178" rtl="0">
              <a:defRPr sz="3600"/>
            </a:pPr>
            <a:endParaRPr sz="1400" kern="1200">
              <a:solidFill>
                <a:prstClr val="black"/>
              </a:solidFill>
              <a:ea typeface=""/>
              <a:cs typeface=""/>
            </a:endParaRPr>
          </a:p>
        </p:txBody>
      </p:sp>
      <p:sp>
        <p:nvSpPr>
          <p:cNvPr id="934" name="Shape 934"/>
          <p:cNvSpPr/>
          <p:nvPr/>
        </p:nvSpPr>
        <p:spPr>
          <a:xfrm>
            <a:off x="553253" y="1621739"/>
            <a:ext cx="1810799" cy="181082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9818" y="0"/>
                  <a:pt x="9797" y="2"/>
                  <a:pt x="9775" y="2"/>
                </a:cubicBezTo>
                <a:lnTo>
                  <a:pt x="9775" y="2382"/>
                </a:lnTo>
                <a:cubicBezTo>
                  <a:pt x="9797" y="2382"/>
                  <a:pt x="9818" y="2380"/>
                  <a:pt x="9839" y="2380"/>
                </a:cubicBezTo>
                <a:cubicBezTo>
                  <a:pt x="11775" y="2380"/>
                  <a:pt x="13711" y="3153"/>
                  <a:pt x="15189" y="4699"/>
                </a:cubicBezTo>
                <a:cubicBezTo>
                  <a:pt x="18143" y="7791"/>
                  <a:pt x="18143" y="12804"/>
                  <a:pt x="15189" y="15896"/>
                </a:cubicBezTo>
                <a:cubicBezTo>
                  <a:pt x="12234" y="18988"/>
                  <a:pt x="7444" y="18988"/>
                  <a:pt x="4489" y="15896"/>
                </a:cubicBezTo>
                <a:cubicBezTo>
                  <a:pt x="1535" y="12804"/>
                  <a:pt x="1535" y="7791"/>
                  <a:pt x="4489" y="4699"/>
                </a:cubicBezTo>
                <a:cubicBezTo>
                  <a:pt x="5012" y="4152"/>
                  <a:pt x="5593" y="3704"/>
                  <a:pt x="6211" y="3350"/>
                </a:cubicBezTo>
                <a:lnTo>
                  <a:pt x="5123" y="1260"/>
                </a:lnTo>
                <a:cubicBezTo>
                  <a:pt x="4319" y="1720"/>
                  <a:pt x="3562" y="2304"/>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path>
            </a:pathLst>
          </a:custGeom>
          <a:solidFill>
            <a:srgbClr val="FFFFFF"/>
          </a:solidFill>
          <a:ln w="12700">
            <a:miter lim="400000"/>
          </a:ln>
        </p:spPr>
        <p:txBody>
          <a:bodyPr lIns="19049" tIns="19049" rIns="19049" bIns="19049" anchor="ctr"/>
          <a:lstStyle/>
          <a:p>
            <a:pPr algn="l" defTabSz="457178" rtl="0">
              <a:defRPr sz="3600"/>
            </a:pPr>
            <a:endParaRPr sz="1400" kern="1200">
              <a:solidFill>
                <a:prstClr val="black"/>
              </a:solidFill>
              <a:ea typeface=""/>
              <a:cs typeface=""/>
            </a:endParaRPr>
          </a:p>
        </p:txBody>
      </p:sp>
      <p:sp>
        <p:nvSpPr>
          <p:cNvPr id="935" name="Shape 935"/>
          <p:cNvSpPr/>
          <p:nvPr/>
        </p:nvSpPr>
        <p:spPr>
          <a:xfrm>
            <a:off x="4705820" y="1621692"/>
            <a:ext cx="1810746" cy="1810918"/>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9804" y="0"/>
                  <a:pt x="9770" y="5"/>
                  <a:pt x="9736" y="5"/>
                </a:cubicBezTo>
                <a:lnTo>
                  <a:pt x="9769" y="2512"/>
                </a:lnTo>
                <a:cubicBezTo>
                  <a:pt x="9792" y="2512"/>
                  <a:pt x="9815" y="2508"/>
                  <a:pt x="9838" y="2508"/>
                </a:cubicBezTo>
                <a:cubicBezTo>
                  <a:pt x="11743" y="2508"/>
                  <a:pt x="13648" y="3269"/>
                  <a:pt x="15101" y="4790"/>
                </a:cubicBezTo>
                <a:cubicBezTo>
                  <a:pt x="18008" y="7831"/>
                  <a:pt x="18008" y="12764"/>
                  <a:pt x="15101" y="15805"/>
                </a:cubicBezTo>
                <a:cubicBezTo>
                  <a:pt x="12195" y="18847"/>
                  <a:pt x="7483" y="18847"/>
                  <a:pt x="4577" y="15805"/>
                </a:cubicBezTo>
                <a:cubicBezTo>
                  <a:pt x="1670" y="12764"/>
                  <a:pt x="1670" y="7831"/>
                  <a:pt x="4577" y="4790"/>
                </a:cubicBezTo>
                <a:cubicBezTo>
                  <a:pt x="5563" y="3758"/>
                  <a:pt x="6757" y="3086"/>
                  <a:pt x="8017" y="2754"/>
                </a:cubicBezTo>
                <a:lnTo>
                  <a:pt x="7388" y="335"/>
                </a:lnTo>
                <a:cubicBezTo>
                  <a:pt x="5738" y="778"/>
                  <a:pt x="4174" y="1664"/>
                  <a:pt x="2882" y="3016"/>
                </a:cubicBezTo>
                <a:cubicBezTo>
                  <a:pt x="-961" y="7037"/>
                  <a:pt x="-961" y="13558"/>
                  <a:pt x="2882" y="17579"/>
                </a:cubicBezTo>
                <a:cubicBezTo>
                  <a:pt x="6724" y="21600"/>
                  <a:pt x="12954" y="21600"/>
                  <a:pt x="16796" y="17579"/>
                </a:cubicBezTo>
                <a:cubicBezTo>
                  <a:pt x="20639" y="13558"/>
                  <a:pt x="20639" y="7037"/>
                  <a:pt x="16796" y="3016"/>
                </a:cubicBezTo>
                <a:cubicBezTo>
                  <a:pt x="14875" y="1006"/>
                  <a:pt x="12356" y="0"/>
                  <a:pt x="9838" y="0"/>
                </a:cubicBezTo>
                <a:close/>
              </a:path>
            </a:pathLst>
          </a:custGeom>
          <a:solidFill>
            <a:srgbClr val="FFFFFF"/>
          </a:solidFill>
          <a:ln w="12700">
            <a:miter lim="400000"/>
          </a:ln>
        </p:spPr>
        <p:txBody>
          <a:bodyPr lIns="19049" tIns="19049" rIns="19049" bIns="19049" anchor="ctr"/>
          <a:lstStyle/>
          <a:p>
            <a:pPr algn="l" defTabSz="457178" rtl="0">
              <a:defRPr sz="3600"/>
            </a:pPr>
            <a:endParaRPr sz="1400" kern="1200">
              <a:solidFill>
                <a:prstClr val="black"/>
              </a:solidFill>
              <a:ea typeface=""/>
              <a:cs typeface=""/>
            </a:endParaRPr>
          </a:p>
        </p:txBody>
      </p:sp>
      <p:sp>
        <p:nvSpPr>
          <p:cNvPr id="936" name="Shape 936"/>
          <p:cNvSpPr/>
          <p:nvPr/>
        </p:nvSpPr>
        <p:spPr>
          <a:xfrm>
            <a:off x="6784206" y="1621706"/>
            <a:ext cx="1810744" cy="1810323"/>
          </a:xfrm>
          <a:custGeom>
            <a:avLst/>
            <a:gdLst/>
            <a:ahLst/>
            <a:cxnLst>
              <a:cxn ang="0">
                <a:pos x="wd2" y="hd2"/>
              </a:cxn>
              <a:cxn ang="5400000">
                <a:pos x="wd2" y="hd2"/>
              </a:cxn>
              <a:cxn ang="10800000">
                <a:pos x="wd2" y="hd2"/>
              </a:cxn>
              <a:cxn ang="16200000">
                <a:pos x="wd2" y="hd2"/>
              </a:cxn>
            </a:cxnLst>
            <a:rect l="0" t="0" r="r" b="b"/>
            <a:pathLst>
              <a:path w="19679" h="20594" extrusionOk="0">
                <a:moveTo>
                  <a:pt x="9976" y="0"/>
                </a:moveTo>
                <a:lnTo>
                  <a:pt x="10008" y="2511"/>
                </a:lnTo>
                <a:cubicBezTo>
                  <a:pt x="11856" y="2554"/>
                  <a:pt x="13691" y="3308"/>
                  <a:pt x="15101" y="4785"/>
                </a:cubicBezTo>
                <a:cubicBezTo>
                  <a:pt x="18008" y="7827"/>
                  <a:pt x="18008" y="12761"/>
                  <a:pt x="15101" y="15803"/>
                </a:cubicBezTo>
                <a:cubicBezTo>
                  <a:pt x="12195" y="18846"/>
                  <a:pt x="7483" y="18846"/>
                  <a:pt x="4577" y="15803"/>
                </a:cubicBezTo>
                <a:cubicBezTo>
                  <a:pt x="1670" y="12761"/>
                  <a:pt x="1670" y="7827"/>
                  <a:pt x="4577" y="4785"/>
                </a:cubicBezTo>
                <a:cubicBezTo>
                  <a:pt x="5965" y="3331"/>
                  <a:pt x="7767" y="2579"/>
                  <a:pt x="9586" y="2514"/>
                </a:cubicBezTo>
                <a:lnTo>
                  <a:pt x="9411" y="15"/>
                </a:lnTo>
                <a:cubicBezTo>
                  <a:pt x="7038" y="123"/>
                  <a:pt x="4694" y="1113"/>
                  <a:pt x="2882" y="3010"/>
                </a:cubicBezTo>
                <a:cubicBezTo>
                  <a:pt x="-961" y="7033"/>
                  <a:pt x="-961" y="13555"/>
                  <a:pt x="2882" y="17578"/>
                </a:cubicBezTo>
                <a:cubicBezTo>
                  <a:pt x="6724" y="21600"/>
                  <a:pt x="12954" y="21600"/>
                  <a:pt x="16796" y="17578"/>
                </a:cubicBezTo>
                <a:cubicBezTo>
                  <a:pt x="20639" y="13555"/>
                  <a:pt x="20639" y="7033"/>
                  <a:pt x="16796" y="3010"/>
                </a:cubicBezTo>
                <a:cubicBezTo>
                  <a:pt x="14910" y="1035"/>
                  <a:pt x="12448" y="36"/>
                  <a:pt x="9976" y="0"/>
                </a:cubicBezTo>
                <a:close/>
              </a:path>
            </a:pathLst>
          </a:custGeom>
          <a:solidFill>
            <a:srgbClr val="FFFFFF"/>
          </a:solidFill>
          <a:ln w="12700">
            <a:miter lim="400000"/>
          </a:ln>
        </p:spPr>
        <p:txBody>
          <a:bodyPr lIns="19049" tIns="19049" rIns="19049" bIns="19049" anchor="ctr"/>
          <a:lstStyle/>
          <a:p>
            <a:pPr algn="l" defTabSz="457178" rtl="0">
              <a:defRPr sz="3600"/>
            </a:pPr>
            <a:endParaRPr sz="1400" kern="1200">
              <a:solidFill>
                <a:prstClr val="black"/>
              </a:solidFill>
              <a:ea typeface=""/>
              <a:cs typeface=""/>
            </a:endParaRPr>
          </a:p>
        </p:txBody>
      </p:sp>
      <p:pic>
        <p:nvPicPr>
          <p:cNvPr id="937" name="CAD 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7988" y="2077304"/>
            <a:ext cx="469640" cy="899693"/>
          </a:xfrm>
          <a:prstGeom prst="rect">
            <a:avLst/>
          </a:prstGeom>
          <a:ln w="12700">
            <a:miter lim="400000"/>
          </a:ln>
        </p:spPr>
      </p:pic>
      <p:pic>
        <p:nvPicPr>
          <p:cNvPr id="938" name="CAD 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6373" y="2077304"/>
            <a:ext cx="469640" cy="899693"/>
          </a:xfrm>
          <a:prstGeom prst="rect">
            <a:avLst/>
          </a:prstGeom>
          <a:ln w="12700">
            <a:miter lim="400000"/>
          </a:ln>
        </p:spPr>
      </p:pic>
      <p:pic>
        <p:nvPicPr>
          <p:cNvPr id="939" name="CAD 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4758" y="2077304"/>
            <a:ext cx="469640" cy="899693"/>
          </a:xfrm>
          <a:prstGeom prst="rect">
            <a:avLst/>
          </a:prstGeom>
          <a:ln w="12700">
            <a:miter lim="400000"/>
          </a:ln>
        </p:spPr>
      </p:pic>
      <p:sp>
        <p:nvSpPr>
          <p:cNvPr id="940" name="Shape 940"/>
          <p:cNvSpPr/>
          <p:nvPr/>
        </p:nvSpPr>
        <p:spPr>
          <a:xfrm>
            <a:off x="700892" y="3439401"/>
            <a:ext cx="1662313" cy="1146466"/>
          </a:xfrm>
          <a:prstGeom prst="rect">
            <a:avLst/>
          </a:prstGeom>
          <a:ln w="12700">
            <a:miter lim="400000"/>
          </a:ln>
          <a:extLst>
            <a:ext uri="{C572A759-6A51-4108-AA02-DFA0A04FC94B}">
              <ma14:wrappingTextBoxFlag xmlns:ma14="http://schemas.microsoft.com/office/mac/drawingml/2011/main" xmlns="" val="1"/>
            </a:ext>
          </a:extLst>
        </p:spPr>
        <p:txBody>
          <a:bodyPr wrap="none" lIns="19049" tIns="19049" rIns="19049" bIns="19049" anchor="ctr">
            <a:spAutoFit/>
          </a:bodyPr>
          <a:lstStyle/>
          <a:p>
            <a:pPr algn="ctr" defTabSz="457199" rtl="0">
              <a:defRPr sz="12000" b="1" cap="all">
                <a:latin typeface="Verlag"/>
                <a:ea typeface="Verlag"/>
                <a:cs typeface="Verlag"/>
                <a:sym typeface="Verlag"/>
              </a:defRPr>
            </a:pPr>
            <a:r>
              <a:rPr sz="4400" b="1" kern="1200" cap="all" dirty="0">
                <a:solidFill>
                  <a:prstClr val="white"/>
                </a:solidFill>
                <a:latin typeface="Century Gothic" charset="0"/>
                <a:ea typeface="Century Gothic" charset="0"/>
                <a:cs typeface="Century Gothic" charset="0"/>
                <a:sym typeface="Verlag"/>
              </a:rPr>
              <a:t>92%</a:t>
            </a:r>
            <a:endParaRPr sz="2400" b="1" kern="1200" cap="all" dirty="0">
              <a:solidFill>
                <a:prstClr val="white"/>
              </a:solidFill>
              <a:latin typeface="Century Gothic" charset="0"/>
              <a:ea typeface="Century Gothic" charset="0"/>
              <a:cs typeface="Century Gothic" charset="0"/>
              <a:sym typeface="Verlag"/>
            </a:endParaRPr>
          </a:p>
          <a:p>
            <a:pPr algn="ctr" defTabSz="457199" rtl="0">
              <a:defRPr sz="4200" b="1" cap="all">
                <a:latin typeface="Verlag"/>
                <a:ea typeface="Verlag"/>
                <a:cs typeface="Verlag"/>
                <a:sym typeface="Verlag"/>
              </a:defRPr>
            </a:pPr>
            <a:r>
              <a:rPr sz="1400" b="1" kern="1200" cap="all" dirty="0">
                <a:solidFill>
                  <a:prstClr val="white"/>
                </a:solidFill>
                <a:latin typeface="Century Gothic" charset="0"/>
                <a:ea typeface="Century Gothic" charset="0"/>
                <a:cs typeface="Century Gothic" charset="0"/>
                <a:sym typeface="Verlag"/>
              </a:rPr>
              <a:t>BETTER WAY TO </a:t>
            </a:r>
            <a:br>
              <a:rPr sz="1400" b="1" kern="1200" cap="all" dirty="0">
                <a:solidFill>
                  <a:prstClr val="white"/>
                </a:solidFill>
                <a:latin typeface="Century Gothic" charset="0"/>
                <a:ea typeface="Century Gothic" charset="0"/>
                <a:cs typeface="Century Gothic" charset="0"/>
                <a:sym typeface="Verlag"/>
              </a:rPr>
            </a:br>
            <a:r>
              <a:rPr sz="1400" b="1" kern="1200" cap="all" dirty="0">
                <a:solidFill>
                  <a:prstClr val="white"/>
                </a:solidFill>
                <a:latin typeface="Century Gothic" charset="0"/>
                <a:ea typeface="Century Gothic" charset="0"/>
                <a:cs typeface="Century Gothic" charset="0"/>
                <a:sym typeface="Verlag"/>
              </a:rPr>
              <a:t>DELIVER SKIN CARE</a:t>
            </a:r>
          </a:p>
        </p:txBody>
      </p:sp>
      <p:sp>
        <p:nvSpPr>
          <p:cNvPr id="941" name="Shape 941"/>
          <p:cNvSpPr/>
          <p:nvPr/>
        </p:nvSpPr>
        <p:spPr>
          <a:xfrm>
            <a:off x="2745117" y="3439400"/>
            <a:ext cx="1644680" cy="1146466"/>
          </a:xfrm>
          <a:prstGeom prst="rect">
            <a:avLst/>
          </a:prstGeom>
          <a:ln w="12700">
            <a:miter lim="400000"/>
          </a:ln>
          <a:extLst>
            <a:ext uri="{C572A759-6A51-4108-AA02-DFA0A04FC94B}">
              <ma14:wrappingTextBoxFlag xmlns:ma14="http://schemas.microsoft.com/office/mac/drawingml/2011/main" xmlns="" val="1"/>
            </a:ext>
          </a:extLst>
        </p:spPr>
        <p:txBody>
          <a:bodyPr wrap="none" lIns="19049" tIns="19049" rIns="19049" bIns="19049" anchor="ctr">
            <a:spAutoFit/>
          </a:bodyPr>
          <a:lstStyle/>
          <a:p>
            <a:pPr algn="ctr" defTabSz="457199" rtl="0">
              <a:defRPr sz="12000" b="1" cap="all">
                <a:latin typeface="Verlag"/>
                <a:ea typeface="Verlag"/>
                <a:cs typeface="Verlag"/>
                <a:sym typeface="Verlag"/>
              </a:defRPr>
            </a:pPr>
            <a:r>
              <a:rPr sz="4400" b="1" kern="1200" cap="all" dirty="0">
                <a:solidFill>
                  <a:prstClr val="white"/>
                </a:solidFill>
                <a:latin typeface="Century Gothic" charset="0"/>
                <a:ea typeface="Century Gothic" charset="0"/>
                <a:cs typeface="Century Gothic" charset="0"/>
                <a:sym typeface="Verlag"/>
              </a:rPr>
              <a:t>95%</a:t>
            </a:r>
            <a:endParaRPr sz="2400" b="1" kern="1200" cap="all" dirty="0">
              <a:solidFill>
                <a:prstClr val="white"/>
              </a:solidFill>
              <a:latin typeface="Century Gothic" charset="0"/>
              <a:ea typeface="Century Gothic" charset="0"/>
              <a:cs typeface="Century Gothic" charset="0"/>
              <a:sym typeface="Verlag"/>
            </a:endParaRPr>
          </a:p>
          <a:p>
            <a:pPr algn="ctr" defTabSz="457199" rtl="0">
              <a:defRPr sz="4200" b="1" cap="all">
                <a:latin typeface="Verlag"/>
                <a:ea typeface="Verlag"/>
                <a:cs typeface="Verlag"/>
                <a:sym typeface="Verlag"/>
              </a:defRPr>
            </a:pPr>
            <a:r>
              <a:rPr sz="1400" b="1" kern="1200" cap="all" dirty="0">
                <a:solidFill>
                  <a:prstClr val="white"/>
                </a:solidFill>
                <a:latin typeface="Century Gothic" charset="0"/>
                <a:ea typeface="Century Gothic" charset="0"/>
                <a:cs typeface="Century Gothic" charset="0"/>
                <a:sym typeface="Verlag"/>
              </a:rPr>
              <a:t>REPLACE CURRENT </a:t>
            </a:r>
          </a:p>
          <a:p>
            <a:pPr algn="ctr" defTabSz="457199" rtl="0">
              <a:defRPr sz="4200" b="1" cap="all">
                <a:latin typeface="Verlag"/>
                <a:ea typeface="Verlag"/>
                <a:cs typeface="Verlag"/>
                <a:sym typeface="Verlag"/>
              </a:defRPr>
            </a:pPr>
            <a:r>
              <a:rPr sz="1400" b="1" kern="1200" cap="all" dirty="0">
                <a:solidFill>
                  <a:prstClr val="white"/>
                </a:solidFill>
                <a:latin typeface="Century Gothic" charset="0"/>
                <a:ea typeface="Century Gothic" charset="0"/>
                <a:cs typeface="Century Gothic" charset="0"/>
                <a:sym typeface="Verlag"/>
              </a:rPr>
              <a:t>PRODUCTS</a:t>
            </a:r>
          </a:p>
        </p:txBody>
      </p:sp>
      <p:sp>
        <p:nvSpPr>
          <p:cNvPr id="942" name="Shape 942"/>
          <p:cNvSpPr/>
          <p:nvPr/>
        </p:nvSpPr>
        <p:spPr>
          <a:xfrm>
            <a:off x="4863722" y="3439400"/>
            <a:ext cx="1542087" cy="1146466"/>
          </a:xfrm>
          <a:prstGeom prst="rect">
            <a:avLst/>
          </a:prstGeom>
          <a:ln w="12700">
            <a:miter lim="400000"/>
          </a:ln>
          <a:extLst>
            <a:ext uri="{C572A759-6A51-4108-AA02-DFA0A04FC94B}">
              <ma14:wrappingTextBoxFlag xmlns:ma14="http://schemas.microsoft.com/office/mac/drawingml/2011/main" xmlns="" val="1"/>
            </a:ext>
          </a:extLst>
        </p:spPr>
        <p:txBody>
          <a:bodyPr wrap="none" lIns="19049" tIns="19049" rIns="19049" bIns="19049" anchor="ctr">
            <a:spAutoFit/>
          </a:bodyPr>
          <a:lstStyle/>
          <a:p>
            <a:pPr algn="ctr" defTabSz="457199" rtl="0">
              <a:defRPr sz="12000" b="1" cap="all">
                <a:latin typeface="Verlag"/>
                <a:ea typeface="Verlag"/>
                <a:cs typeface="Verlag"/>
                <a:sym typeface="Verlag"/>
              </a:defRPr>
            </a:pPr>
            <a:r>
              <a:rPr sz="4400" b="1" kern="1200" cap="all" dirty="0">
                <a:solidFill>
                  <a:prstClr val="white"/>
                </a:solidFill>
                <a:latin typeface="Century Gothic" charset="0"/>
                <a:ea typeface="Century Gothic" charset="0"/>
                <a:cs typeface="Century Gothic" charset="0"/>
                <a:sym typeface="Verlag"/>
              </a:rPr>
              <a:t>96%</a:t>
            </a:r>
            <a:endParaRPr sz="2400" b="1" kern="1200" cap="all" dirty="0">
              <a:solidFill>
                <a:prstClr val="white"/>
              </a:solidFill>
              <a:latin typeface="Century Gothic" charset="0"/>
              <a:ea typeface="Century Gothic" charset="0"/>
              <a:cs typeface="Century Gothic" charset="0"/>
              <a:sym typeface="Verlag"/>
            </a:endParaRPr>
          </a:p>
          <a:p>
            <a:pPr algn="ctr" defTabSz="457199" rtl="0">
              <a:defRPr sz="4200" b="1" cap="all">
                <a:latin typeface="Verlag"/>
                <a:ea typeface="Verlag"/>
                <a:cs typeface="Verlag"/>
                <a:sym typeface="Verlag"/>
              </a:defRPr>
            </a:pPr>
            <a:r>
              <a:rPr sz="1400" b="1" kern="1200" cap="all" dirty="0">
                <a:solidFill>
                  <a:prstClr val="white"/>
                </a:solidFill>
                <a:latin typeface="Century Gothic" charset="0"/>
                <a:ea typeface="Century Gothic" charset="0"/>
                <a:cs typeface="Century Gothic" charset="0"/>
                <a:sym typeface="Verlag"/>
              </a:rPr>
              <a:t>MAKE SKIN CARE </a:t>
            </a:r>
          </a:p>
          <a:p>
            <a:pPr algn="ctr" defTabSz="457199" rtl="0">
              <a:defRPr sz="4200" b="1" cap="all">
                <a:latin typeface="Verlag"/>
                <a:ea typeface="Verlag"/>
                <a:cs typeface="Verlag"/>
                <a:sym typeface="Verlag"/>
              </a:defRPr>
            </a:pPr>
            <a:r>
              <a:rPr sz="1400" b="1" kern="1200" cap="all" dirty="0">
                <a:solidFill>
                  <a:prstClr val="white"/>
                </a:solidFill>
                <a:latin typeface="Century Gothic" charset="0"/>
                <a:ea typeface="Century Gothic" charset="0"/>
                <a:cs typeface="Century Gothic" charset="0"/>
                <a:sym typeface="Verlag"/>
              </a:rPr>
              <a:t>EASIER</a:t>
            </a:r>
          </a:p>
        </p:txBody>
      </p:sp>
      <p:sp>
        <p:nvSpPr>
          <p:cNvPr id="943" name="Shape 943"/>
          <p:cNvSpPr/>
          <p:nvPr/>
        </p:nvSpPr>
        <p:spPr>
          <a:xfrm>
            <a:off x="7031494" y="3439400"/>
            <a:ext cx="1384993" cy="1146466"/>
          </a:xfrm>
          <a:prstGeom prst="rect">
            <a:avLst/>
          </a:prstGeom>
          <a:ln w="12700">
            <a:miter lim="400000"/>
          </a:ln>
          <a:extLst>
            <a:ext uri="{C572A759-6A51-4108-AA02-DFA0A04FC94B}">
              <ma14:wrappingTextBoxFlag xmlns:ma14="http://schemas.microsoft.com/office/mac/drawingml/2011/main" xmlns="" val="1"/>
            </a:ext>
          </a:extLst>
        </p:spPr>
        <p:txBody>
          <a:bodyPr wrap="none" lIns="19049" tIns="19049" rIns="19049" bIns="19049" anchor="ctr">
            <a:spAutoFit/>
          </a:bodyPr>
          <a:lstStyle/>
          <a:p>
            <a:pPr algn="ctr" defTabSz="457199" rtl="0">
              <a:defRPr sz="12000" b="1" cap="all">
                <a:latin typeface="Verlag"/>
                <a:ea typeface="Verlag"/>
                <a:cs typeface="Verlag"/>
                <a:sym typeface="Verlag"/>
              </a:defRPr>
            </a:pPr>
            <a:r>
              <a:rPr sz="4400" b="1" kern="1200" cap="all" dirty="0">
                <a:solidFill>
                  <a:prstClr val="white"/>
                </a:solidFill>
                <a:latin typeface="Century Gothic" charset="0"/>
                <a:ea typeface="Century Gothic" charset="0"/>
                <a:cs typeface="Century Gothic" charset="0"/>
                <a:sym typeface="Verlag"/>
              </a:rPr>
              <a:t>99%</a:t>
            </a:r>
            <a:endParaRPr sz="2400" b="1" kern="1200" cap="all" dirty="0">
              <a:solidFill>
                <a:prstClr val="white"/>
              </a:solidFill>
              <a:latin typeface="Century Gothic" charset="0"/>
              <a:ea typeface="Century Gothic" charset="0"/>
              <a:cs typeface="Century Gothic" charset="0"/>
              <a:sym typeface="Verlag"/>
            </a:endParaRPr>
          </a:p>
          <a:p>
            <a:pPr algn="ctr" defTabSz="457199" rtl="0">
              <a:defRPr sz="4200" b="1" cap="all">
                <a:latin typeface="Verlag"/>
                <a:ea typeface="Verlag"/>
                <a:cs typeface="Verlag"/>
                <a:sym typeface="Verlag"/>
              </a:defRPr>
            </a:pPr>
            <a:r>
              <a:rPr sz="1400" b="1" kern="1200" cap="all" dirty="0">
                <a:solidFill>
                  <a:prstClr val="white"/>
                </a:solidFill>
                <a:latin typeface="Century Gothic" charset="0"/>
                <a:ea typeface="Century Gothic" charset="0"/>
                <a:cs typeface="Century Gothic" charset="0"/>
                <a:sym typeface="Verlag"/>
              </a:rPr>
              <a:t>DEVICE IS EASY </a:t>
            </a:r>
            <a:br>
              <a:rPr sz="1400" b="1" kern="1200" cap="all" dirty="0">
                <a:solidFill>
                  <a:prstClr val="white"/>
                </a:solidFill>
                <a:latin typeface="Century Gothic" charset="0"/>
                <a:ea typeface="Century Gothic" charset="0"/>
                <a:cs typeface="Century Gothic" charset="0"/>
                <a:sym typeface="Verlag"/>
              </a:rPr>
            </a:br>
            <a:r>
              <a:rPr sz="1400" b="1" kern="1200" cap="all" dirty="0">
                <a:solidFill>
                  <a:prstClr val="white"/>
                </a:solidFill>
                <a:latin typeface="Century Gothic" charset="0"/>
                <a:ea typeface="Century Gothic" charset="0"/>
                <a:cs typeface="Century Gothic" charset="0"/>
                <a:sym typeface="Verlag"/>
              </a:rPr>
              <a:t>TO USE</a:t>
            </a:r>
          </a:p>
        </p:txBody>
      </p:sp>
      <p:sp>
        <p:nvSpPr>
          <p:cNvPr id="2" name="Title 1"/>
          <p:cNvSpPr>
            <a:spLocks noGrp="1"/>
          </p:cNvSpPr>
          <p:nvPr>
            <p:ph type="title" idx="4294967295"/>
          </p:nvPr>
        </p:nvSpPr>
        <p:spPr>
          <a:xfrm>
            <a:off x="512368" y="257175"/>
            <a:ext cx="8631632" cy="857250"/>
          </a:xfrm>
        </p:spPr>
        <p:txBody>
          <a:bodyPr>
            <a:normAutofit/>
          </a:bodyPr>
          <a:lstStyle/>
          <a:p>
            <a:r>
              <a:rPr lang="en-US" sz="2400">
                <a:solidFill>
                  <a:srgbClr val="FFFFFF"/>
                </a:solidFill>
                <a:latin typeface="Century Gothic" charset="0"/>
                <a:ea typeface="Century Gothic" charset="0"/>
                <a:cs typeface="Century Gothic" charset="0"/>
              </a:rPr>
              <a:t>THE </a:t>
            </a:r>
            <a:r>
              <a:rPr lang="en-US" sz="2400" dirty="0">
                <a:solidFill>
                  <a:srgbClr val="FFFFFF"/>
                </a:solidFill>
                <a:latin typeface="Century Gothic" charset="0"/>
                <a:ea typeface="Century Gothic" charset="0"/>
                <a:cs typeface="Century Gothic" charset="0"/>
              </a:rPr>
              <a:t>FOLLOWING RESULTS COME FROM HOME USE TESTS:</a:t>
            </a:r>
          </a:p>
        </p:txBody>
      </p:sp>
      <p:sp>
        <p:nvSpPr>
          <p:cNvPr id="3" name="TextBox 2"/>
          <p:cNvSpPr txBox="1"/>
          <p:nvPr/>
        </p:nvSpPr>
        <p:spPr>
          <a:xfrm>
            <a:off x="548999" y="4736068"/>
            <a:ext cx="5447325" cy="307777"/>
          </a:xfrm>
          <a:prstGeom prst="rect">
            <a:avLst/>
          </a:prstGeom>
          <a:noFill/>
        </p:spPr>
        <p:txBody>
          <a:bodyPr wrap="none" rtlCol="0">
            <a:spAutoFit/>
          </a:bodyPr>
          <a:lstStyle/>
          <a:p>
            <a:r>
              <a:rPr lang="en-US" sz="1400" b="1" dirty="0">
                <a:solidFill>
                  <a:schemeClr val="bg1"/>
                </a:solidFill>
              </a:rPr>
              <a:t>Nu Skin (2015). [Combined US Home Use Tests]. Unpublished raw data.</a:t>
            </a:r>
            <a:endParaRPr lang="en-US" sz="1400" dirty="0">
              <a:solidFill>
                <a:schemeClr val="bg1"/>
              </a:solidFill>
            </a:endParaRPr>
          </a:p>
        </p:txBody>
      </p:sp>
    </p:spTree>
    <p:extLst>
      <p:ext uri="{BB962C8B-B14F-4D97-AF65-F5344CB8AC3E}">
        <p14:creationId xmlns:p14="http://schemas.microsoft.com/office/powerpoint/2010/main" val="40249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34"/>
                                        </p:tgtEl>
                                        <p:attrNameLst>
                                          <p:attrName>style.visibility</p:attrName>
                                        </p:attrNameLst>
                                      </p:cBhvr>
                                      <p:to>
                                        <p:strVal val="visible"/>
                                      </p:to>
                                    </p:set>
                                    <p:animEffect transition="in" filter="wheel(1)">
                                      <p:cBhvr>
                                        <p:cTn id="7" dur="1000"/>
                                        <p:tgtEl>
                                          <p:spTgt spid="93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40"/>
                                        </p:tgtEl>
                                        <p:attrNameLst>
                                          <p:attrName>style.visibility</p:attrName>
                                        </p:attrNameLst>
                                      </p:cBhvr>
                                      <p:to>
                                        <p:strVal val="visible"/>
                                      </p:to>
                                    </p:set>
                                    <p:animEffect transition="in" filter="fade">
                                      <p:cBhvr>
                                        <p:cTn id="10" dur="1000"/>
                                        <p:tgtEl>
                                          <p:spTgt spid="940"/>
                                        </p:tgtEl>
                                      </p:cBhvr>
                                    </p:animEffect>
                                    <p:anim calcmode="lin" valueType="num">
                                      <p:cBhvr>
                                        <p:cTn id="11" dur="1000" fill="hold"/>
                                        <p:tgtEl>
                                          <p:spTgt spid="940"/>
                                        </p:tgtEl>
                                        <p:attrNameLst>
                                          <p:attrName>ppt_x</p:attrName>
                                        </p:attrNameLst>
                                      </p:cBhvr>
                                      <p:tavLst>
                                        <p:tav tm="0">
                                          <p:val>
                                            <p:strVal val="#ppt_x"/>
                                          </p:val>
                                        </p:tav>
                                        <p:tav tm="100000">
                                          <p:val>
                                            <p:strVal val="#ppt_x"/>
                                          </p:val>
                                        </p:tav>
                                      </p:tavLst>
                                    </p:anim>
                                    <p:anim calcmode="lin" valueType="num">
                                      <p:cBhvr>
                                        <p:cTn id="12" dur="1000" fill="hold"/>
                                        <p:tgtEl>
                                          <p:spTgt spid="940"/>
                                        </p:tgtEl>
                                        <p:attrNameLst>
                                          <p:attrName>ppt_y</p:attrName>
                                        </p:attrNameLst>
                                      </p:cBhvr>
                                      <p:tavLst>
                                        <p:tav tm="0">
                                          <p:val>
                                            <p:strVal val="#ppt_y+.1"/>
                                          </p:val>
                                        </p:tav>
                                        <p:tav tm="100000">
                                          <p:val>
                                            <p:strVal val="#ppt_y"/>
                                          </p:val>
                                        </p:tav>
                                      </p:tavLst>
                                    </p:anim>
                                  </p:childTnLst>
                                </p:cTn>
                              </p:par>
                              <p:par>
                                <p:cTn id="13" presetID="21" presetClass="entr" presetSubtype="1" fill="hold" grpId="0" nodeType="withEffect">
                                  <p:stCondLst>
                                    <p:cond delay="500"/>
                                  </p:stCondLst>
                                  <p:childTnLst>
                                    <p:set>
                                      <p:cBhvr>
                                        <p:cTn id="14" dur="1" fill="hold">
                                          <p:stCondLst>
                                            <p:cond delay="0"/>
                                          </p:stCondLst>
                                        </p:cTn>
                                        <p:tgtEl>
                                          <p:spTgt spid="933"/>
                                        </p:tgtEl>
                                        <p:attrNameLst>
                                          <p:attrName>style.visibility</p:attrName>
                                        </p:attrNameLst>
                                      </p:cBhvr>
                                      <p:to>
                                        <p:strVal val="visible"/>
                                      </p:to>
                                    </p:set>
                                    <p:animEffect transition="in" filter="wheel(1)">
                                      <p:cBhvr>
                                        <p:cTn id="15" dur="1000"/>
                                        <p:tgtEl>
                                          <p:spTgt spid="933"/>
                                        </p:tgtEl>
                                      </p:cBhvr>
                                    </p:animEffect>
                                  </p:childTnLst>
                                </p:cTn>
                              </p:par>
                              <p:par>
                                <p:cTn id="16" presetID="42" presetClass="entr" presetSubtype="0" fill="hold" grpId="0" nodeType="withEffect">
                                  <p:stCondLst>
                                    <p:cond delay="500"/>
                                  </p:stCondLst>
                                  <p:childTnLst>
                                    <p:set>
                                      <p:cBhvr>
                                        <p:cTn id="17" dur="1" fill="hold">
                                          <p:stCondLst>
                                            <p:cond delay="0"/>
                                          </p:stCondLst>
                                        </p:cTn>
                                        <p:tgtEl>
                                          <p:spTgt spid="941"/>
                                        </p:tgtEl>
                                        <p:attrNameLst>
                                          <p:attrName>style.visibility</p:attrName>
                                        </p:attrNameLst>
                                      </p:cBhvr>
                                      <p:to>
                                        <p:strVal val="visible"/>
                                      </p:to>
                                    </p:set>
                                    <p:animEffect transition="in" filter="fade">
                                      <p:cBhvr>
                                        <p:cTn id="18" dur="1000"/>
                                        <p:tgtEl>
                                          <p:spTgt spid="941"/>
                                        </p:tgtEl>
                                      </p:cBhvr>
                                    </p:animEffect>
                                    <p:anim calcmode="lin" valueType="num">
                                      <p:cBhvr>
                                        <p:cTn id="19" dur="1000" fill="hold"/>
                                        <p:tgtEl>
                                          <p:spTgt spid="941"/>
                                        </p:tgtEl>
                                        <p:attrNameLst>
                                          <p:attrName>ppt_x</p:attrName>
                                        </p:attrNameLst>
                                      </p:cBhvr>
                                      <p:tavLst>
                                        <p:tav tm="0">
                                          <p:val>
                                            <p:strVal val="#ppt_x"/>
                                          </p:val>
                                        </p:tav>
                                        <p:tav tm="100000">
                                          <p:val>
                                            <p:strVal val="#ppt_x"/>
                                          </p:val>
                                        </p:tav>
                                      </p:tavLst>
                                    </p:anim>
                                    <p:anim calcmode="lin" valueType="num">
                                      <p:cBhvr>
                                        <p:cTn id="20" dur="1000" fill="hold"/>
                                        <p:tgtEl>
                                          <p:spTgt spid="941"/>
                                        </p:tgtEl>
                                        <p:attrNameLst>
                                          <p:attrName>ppt_y</p:attrName>
                                        </p:attrNameLst>
                                      </p:cBhvr>
                                      <p:tavLst>
                                        <p:tav tm="0">
                                          <p:val>
                                            <p:strVal val="#ppt_y+.1"/>
                                          </p:val>
                                        </p:tav>
                                        <p:tav tm="100000">
                                          <p:val>
                                            <p:strVal val="#ppt_y"/>
                                          </p:val>
                                        </p:tav>
                                      </p:tavLst>
                                    </p:anim>
                                  </p:childTnLst>
                                </p:cTn>
                              </p:par>
                              <p:par>
                                <p:cTn id="21" presetID="21" presetClass="entr" presetSubtype="1" fill="hold" grpId="0" nodeType="withEffect">
                                  <p:stCondLst>
                                    <p:cond delay="1000"/>
                                  </p:stCondLst>
                                  <p:childTnLst>
                                    <p:set>
                                      <p:cBhvr>
                                        <p:cTn id="22" dur="1" fill="hold">
                                          <p:stCondLst>
                                            <p:cond delay="0"/>
                                          </p:stCondLst>
                                        </p:cTn>
                                        <p:tgtEl>
                                          <p:spTgt spid="935"/>
                                        </p:tgtEl>
                                        <p:attrNameLst>
                                          <p:attrName>style.visibility</p:attrName>
                                        </p:attrNameLst>
                                      </p:cBhvr>
                                      <p:to>
                                        <p:strVal val="visible"/>
                                      </p:to>
                                    </p:set>
                                    <p:animEffect transition="in" filter="wheel(1)">
                                      <p:cBhvr>
                                        <p:cTn id="23" dur="1000"/>
                                        <p:tgtEl>
                                          <p:spTgt spid="935"/>
                                        </p:tgtEl>
                                      </p:cBhvr>
                                    </p:animEffect>
                                  </p:childTnLst>
                                </p:cTn>
                              </p:par>
                              <p:par>
                                <p:cTn id="24" presetID="42" presetClass="entr" presetSubtype="0" fill="hold" grpId="0" nodeType="withEffect">
                                  <p:stCondLst>
                                    <p:cond delay="1000"/>
                                  </p:stCondLst>
                                  <p:childTnLst>
                                    <p:set>
                                      <p:cBhvr>
                                        <p:cTn id="25" dur="1" fill="hold">
                                          <p:stCondLst>
                                            <p:cond delay="0"/>
                                          </p:stCondLst>
                                        </p:cTn>
                                        <p:tgtEl>
                                          <p:spTgt spid="942"/>
                                        </p:tgtEl>
                                        <p:attrNameLst>
                                          <p:attrName>style.visibility</p:attrName>
                                        </p:attrNameLst>
                                      </p:cBhvr>
                                      <p:to>
                                        <p:strVal val="visible"/>
                                      </p:to>
                                    </p:set>
                                    <p:animEffect transition="in" filter="fade">
                                      <p:cBhvr>
                                        <p:cTn id="26" dur="1000"/>
                                        <p:tgtEl>
                                          <p:spTgt spid="942"/>
                                        </p:tgtEl>
                                      </p:cBhvr>
                                    </p:animEffect>
                                    <p:anim calcmode="lin" valueType="num">
                                      <p:cBhvr>
                                        <p:cTn id="27" dur="1000" fill="hold"/>
                                        <p:tgtEl>
                                          <p:spTgt spid="942"/>
                                        </p:tgtEl>
                                        <p:attrNameLst>
                                          <p:attrName>ppt_x</p:attrName>
                                        </p:attrNameLst>
                                      </p:cBhvr>
                                      <p:tavLst>
                                        <p:tav tm="0">
                                          <p:val>
                                            <p:strVal val="#ppt_x"/>
                                          </p:val>
                                        </p:tav>
                                        <p:tav tm="100000">
                                          <p:val>
                                            <p:strVal val="#ppt_x"/>
                                          </p:val>
                                        </p:tav>
                                      </p:tavLst>
                                    </p:anim>
                                    <p:anim calcmode="lin" valueType="num">
                                      <p:cBhvr>
                                        <p:cTn id="28" dur="1000" fill="hold"/>
                                        <p:tgtEl>
                                          <p:spTgt spid="942"/>
                                        </p:tgtEl>
                                        <p:attrNameLst>
                                          <p:attrName>ppt_y</p:attrName>
                                        </p:attrNameLst>
                                      </p:cBhvr>
                                      <p:tavLst>
                                        <p:tav tm="0">
                                          <p:val>
                                            <p:strVal val="#ppt_y+.1"/>
                                          </p:val>
                                        </p:tav>
                                        <p:tav tm="100000">
                                          <p:val>
                                            <p:strVal val="#ppt_y"/>
                                          </p:val>
                                        </p:tav>
                                      </p:tavLst>
                                    </p:anim>
                                  </p:childTnLst>
                                </p:cTn>
                              </p:par>
                              <p:par>
                                <p:cTn id="29" presetID="21" presetClass="entr" presetSubtype="1" fill="hold" grpId="0" nodeType="withEffect">
                                  <p:stCondLst>
                                    <p:cond delay="1500"/>
                                  </p:stCondLst>
                                  <p:childTnLst>
                                    <p:set>
                                      <p:cBhvr>
                                        <p:cTn id="30" dur="1" fill="hold">
                                          <p:stCondLst>
                                            <p:cond delay="0"/>
                                          </p:stCondLst>
                                        </p:cTn>
                                        <p:tgtEl>
                                          <p:spTgt spid="936"/>
                                        </p:tgtEl>
                                        <p:attrNameLst>
                                          <p:attrName>style.visibility</p:attrName>
                                        </p:attrNameLst>
                                      </p:cBhvr>
                                      <p:to>
                                        <p:strVal val="visible"/>
                                      </p:to>
                                    </p:set>
                                    <p:animEffect transition="in" filter="wheel(1)">
                                      <p:cBhvr>
                                        <p:cTn id="31" dur="1000"/>
                                        <p:tgtEl>
                                          <p:spTgt spid="936"/>
                                        </p:tgtEl>
                                      </p:cBhvr>
                                    </p:animEffect>
                                  </p:childTnLst>
                                </p:cTn>
                              </p:par>
                              <p:par>
                                <p:cTn id="32" presetID="42" presetClass="entr" presetSubtype="0" fill="hold" grpId="0" nodeType="withEffect">
                                  <p:stCondLst>
                                    <p:cond delay="1500"/>
                                  </p:stCondLst>
                                  <p:childTnLst>
                                    <p:set>
                                      <p:cBhvr>
                                        <p:cTn id="33" dur="1" fill="hold">
                                          <p:stCondLst>
                                            <p:cond delay="0"/>
                                          </p:stCondLst>
                                        </p:cTn>
                                        <p:tgtEl>
                                          <p:spTgt spid="943"/>
                                        </p:tgtEl>
                                        <p:attrNameLst>
                                          <p:attrName>style.visibility</p:attrName>
                                        </p:attrNameLst>
                                      </p:cBhvr>
                                      <p:to>
                                        <p:strVal val="visible"/>
                                      </p:to>
                                    </p:set>
                                    <p:animEffect transition="in" filter="fade">
                                      <p:cBhvr>
                                        <p:cTn id="34" dur="1000"/>
                                        <p:tgtEl>
                                          <p:spTgt spid="943"/>
                                        </p:tgtEl>
                                      </p:cBhvr>
                                    </p:animEffect>
                                    <p:anim calcmode="lin" valueType="num">
                                      <p:cBhvr>
                                        <p:cTn id="35" dur="1000" fill="hold"/>
                                        <p:tgtEl>
                                          <p:spTgt spid="943"/>
                                        </p:tgtEl>
                                        <p:attrNameLst>
                                          <p:attrName>ppt_x</p:attrName>
                                        </p:attrNameLst>
                                      </p:cBhvr>
                                      <p:tavLst>
                                        <p:tav tm="0">
                                          <p:val>
                                            <p:strVal val="#ppt_x"/>
                                          </p:val>
                                        </p:tav>
                                        <p:tav tm="100000">
                                          <p:val>
                                            <p:strVal val="#ppt_x"/>
                                          </p:val>
                                        </p:tav>
                                      </p:tavLst>
                                    </p:anim>
                                    <p:anim calcmode="lin" valueType="num">
                                      <p:cBhvr>
                                        <p:cTn id="36" dur="1000" fill="hold"/>
                                        <p:tgtEl>
                                          <p:spTgt spid="9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 grpId="0" animBg="1"/>
      <p:bldP spid="934" grpId="0" animBg="1"/>
      <p:bldP spid="935" grpId="0" animBg="1"/>
      <p:bldP spid="936" grpId="0" animBg="1"/>
      <p:bldP spid="940" grpId="0" animBg="1"/>
      <p:bldP spid="941" grpId="0" animBg="1"/>
      <p:bldP spid="942" grpId="0" animBg="1"/>
      <p:bldP spid="9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M032540 clone light.jpg"/>
          <p:cNvPicPr>
            <a:picLocks noChangeAspect="1"/>
          </p:cNvPicPr>
          <p:nvPr/>
        </p:nvPicPr>
        <p:blipFill rotWithShape="1">
          <a:blip r:embed="rId2" cstate="print">
            <a:extLst>
              <a:ext uri="{28A0092B-C50C-407E-A947-70E740481C1C}">
                <a14:useLocalDpi xmlns:a14="http://schemas.microsoft.com/office/drawing/2010/main" val="0"/>
              </a:ext>
            </a:extLst>
          </a:blip>
          <a:srcRect l="-585" t="11827" r="4288" b="3576"/>
          <a:stretch/>
        </p:blipFill>
        <p:spPr>
          <a:xfrm>
            <a:off x="37628" y="-1"/>
            <a:ext cx="9144000" cy="5218011"/>
          </a:xfrm>
          <a:prstGeom prst="rect">
            <a:avLst/>
          </a:prstGeom>
        </p:spPr>
      </p:pic>
      <p:pic>
        <p:nvPicPr>
          <p:cNvPr id="2" name="Picture 1"/>
          <p:cNvPicPr>
            <a:picLocks noChangeAspect="1"/>
          </p:cNvPicPr>
          <p:nvPr/>
        </p:nvPicPr>
        <p:blipFill>
          <a:blip r:embed="rId3"/>
          <a:stretch>
            <a:fillRect/>
          </a:stretch>
        </p:blipFill>
        <p:spPr>
          <a:xfrm>
            <a:off x="0" y="0"/>
            <a:ext cx="293748" cy="5218011"/>
          </a:xfrm>
          <a:prstGeom prst="rect">
            <a:avLst/>
          </a:prstGeom>
        </p:spPr>
      </p:pic>
      <p:sp>
        <p:nvSpPr>
          <p:cNvPr id="3" name="Title 1"/>
          <p:cNvSpPr txBox="1">
            <a:spLocks/>
          </p:cNvSpPr>
          <p:nvPr/>
        </p:nvSpPr>
        <p:spPr>
          <a:xfrm rot="16200000">
            <a:off x="-931451" y="1227953"/>
            <a:ext cx="1825037" cy="1721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REVIEW: TRENDS</a:t>
            </a:r>
          </a:p>
        </p:txBody>
      </p:sp>
      <p:sp>
        <p:nvSpPr>
          <p:cNvPr id="5" name="TextBox 4"/>
          <p:cNvSpPr txBox="1"/>
          <p:nvPr/>
        </p:nvSpPr>
        <p:spPr>
          <a:xfrm>
            <a:off x="9769231" y="1787769"/>
            <a:ext cx="184666" cy="369332"/>
          </a:xfrm>
          <a:prstGeom prst="rect">
            <a:avLst/>
          </a:prstGeom>
          <a:noFill/>
        </p:spPr>
        <p:txBody>
          <a:bodyPr wrap="none" rtlCol="0">
            <a:spAutoFit/>
          </a:bodyPr>
          <a:lstStyle/>
          <a:p>
            <a:endParaRPr lang="en-US" dirty="0"/>
          </a:p>
        </p:txBody>
      </p:sp>
      <p:sp>
        <p:nvSpPr>
          <p:cNvPr id="7" name="Content Placeholder 2"/>
          <p:cNvSpPr>
            <a:spLocks noGrp="1"/>
          </p:cNvSpPr>
          <p:nvPr>
            <p:ph idx="1"/>
          </p:nvPr>
        </p:nvSpPr>
        <p:spPr>
          <a:xfrm>
            <a:off x="507612" y="3778847"/>
            <a:ext cx="5061573" cy="1078918"/>
          </a:xfrm>
        </p:spPr>
        <p:txBody>
          <a:bodyPr>
            <a:normAutofit/>
          </a:bodyPr>
          <a:lstStyle/>
          <a:p>
            <a:pPr marL="0" indent="0">
              <a:lnSpc>
                <a:spcPts val="2400"/>
              </a:lnSpc>
              <a:buNone/>
            </a:pPr>
            <a:r>
              <a:rPr lang="en-US" sz="2200" dirty="0">
                <a:solidFill>
                  <a:srgbClr val="3BB0C9"/>
                </a:solidFill>
                <a:latin typeface="Arial"/>
                <a:cs typeface="Arial"/>
              </a:rPr>
              <a:t>Skin care is set to reach $405 billion by 2017, </a:t>
            </a:r>
            <a:r>
              <a:rPr lang="en-US" sz="2200" dirty="0">
                <a:solidFill>
                  <a:schemeClr val="accent5">
                    <a:lumMod val="75000"/>
                  </a:schemeClr>
                </a:solidFill>
                <a:latin typeface="Arial"/>
                <a:cs typeface="Arial"/>
              </a:rPr>
              <a:t>growing by more than $55 billion in 5 years. </a:t>
            </a:r>
          </a:p>
        </p:txBody>
      </p:sp>
      <p:sp>
        <p:nvSpPr>
          <p:cNvPr id="8" name="TextBox 7"/>
          <p:cNvSpPr txBox="1"/>
          <p:nvPr/>
        </p:nvSpPr>
        <p:spPr>
          <a:xfrm>
            <a:off x="567516" y="4706187"/>
            <a:ext cx="5276866" cy="230832"/>
          </a:xfrm>
          <a:prstGeom prst="rect">
            <a:avLst/>
          </a:prstGeom>
          <a:noFill/>
        </p:spPr>
        <p:txBody>
          <a:bodyPr wrap="square" rtlCol="0">
            <a:spAutoFit/>
          </a:bodyPr>
          <a:lstStyle/>
          <a:p>
            <a:r>
              <a:rPr lang="en-US" sz="900" dirty="0">
                <a:solidFill>
                  <a:schemeClr val="tx1">
                    <a:lumMod val="50000"/>
                    <a:lumOff val="50000"/>
                  </a:schemeClr>
                </a:solidFill>
                <a:latin typeface="Arial"/>
                <a:cs typeface="Arial"/>
              </a:rPr>
              <a:t>EUROMONITOR INTERNATIONAL, JULY 2014</a:t>
            </a:r>
          </a:p>
        </p:txBody>
      </p:sp>
      <p:sp>
        <p:nvSpPr>
          <p:cNvPr id="9" name="Title 1"/>
          <p:cNvSpPr txBox="1">
            <a:spLocks/>
          </p:cNvSpPr>
          <p:nvPr/>
        </p:nvSpPr>
        <p:spPr>
          <a:xfrm>
            <a:off x="464493" y="158092"/>
            <a:ext cx="7905013" cy="77300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3200" dirty="0">
                <a:solidFill>
                  <a:srgbClr val="3BB0C9"/>
                </a:solidFill>
                <a:latin typeface="Arial"/>
                <a:cs typeface="Arial"/>
              </a:rPr>
              <a:t>Skin care is a rapidly growing category.</a:t>
            </a:r>
          </a:p>
        </p:txBody>
      </p:sp>
      <p:pic>
        <p:nvPicPr>
          <p:cNvPr id="10" name="Picture 9"/>
          <p:cNvPicPr>
            <a:picLocks noChangeAspect="1"/>
          </p:cNvPicPr>
          <p:nvPr/>
        </p:nvPicPr>
        <p:blipFill>
          <a:blip r:embed="rId4"/>
          <a:stretch>
            <a:fillRect/>
          </a:stretch>
        </p:blipFill>
        <p:spPr>
          <a:xfrm>
            <a:off x="667870" y="1152338"/>
            <a:ext cx="3906392" cy="2794064"/>
          </a:xfrm>
          <a:prstGeom prst="rect">
            <a:avLst/>
          </a:prstGeom>
        </p:spPr>
      </p:pic>
    </p:spTree>
    <p:extLst>
      <p:ext uri="{BB962C8B-B14F-4D97-AF65-F5344CB8AC3E}">
        <p14:creationId xmlns:p14="http://schemas.microsoft.com/office/powerpoint/2010/main" val="189950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Results: Subject 1 after 12 weeks</a:t>
            </a:r>
            <a:br>
              <a:rPr lang="en-US" dirty="0"/>
            </a:br>
            <a:endParaRPr lang="en-US" dirty="0"/>
          </a:p>
        </p:txBody>
      </p:sp>
      <p:sp>
        <p:nvSpPr>
          <p:cNvPr id="16" name="Text Placeholder 7"/>
          <p:cNvSpPr txBox="1">
            <a:spLocks/>
          </p:cNvSpPr>
          <p:nvPr/>
        </p:nvSpPr>
        <p:spPr>
          <a:xfrm>
            <a:off x="457200" y="602890"/>
            <a:ext cx="4040188" cy="480663"/>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1600" kern="1200" baseline="0">
                <a:solidFill>
                  <a:srgbClr val="646569"/>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646569"/>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rgbClr val="646569"/>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646569"/>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64656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US" dirty="0"/>
          </a:p>
          <a:p>
            <a:pPr marL="0" indent="0" algn="ctr">
              <a:buNone/>
            </a:pPr>
            <a:r>
              <a:rPr lang="en-US" sz="2300" dirty="0"/>
              <a:t>Before</a:t>
            </a:r>
          </a:p>
        </p:txBody>
      </p:sp>
      <p:pic>
        <p:nvPicPr>
          <p:cNvPr id="17" name="Content Placeholder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487741" y="1133716"/>
            <a:ext cx="1979107" cy="2968661"/>
          </a:xfrm>
        </p:spPr>
      </p:pic>
      <p:sp>
        <p:nvSpPr>
          <p:cNvPr id="18" name="Text Placeholder 9"/>
          <p:cNvSpPr txBox="1">
            <a:spLocks/>
          </p:cNvSpPr>
          <p:nvPr/>
        </p:nvSpPr>
        <p:spPr>
          <a:xfrm>
            <a:off x="4010025" y="640990"/>
            <a:ext cx="4041775" cy="480663"/>
          </a:xfrm>
          <a:prstGeom prst="rect">
            <a:avLst/>
          </a:prstGeom>
        </p:spPr>
        <p:txBody>
          <a:bodyPr vert="horz" lIns="91440" tIns="45720" rIns="91440" bIns="45720" rtlCol="0" anchor="ctr">
            <a:normAutofit lnSpcReduction="10000"/>
          </a:bodyPr>
          <a:lstStyle>
            <a:lvl1pPr algn="ctr">
              <a:defRPr sz="1200">
                <a:solidFill>
                  <a:schemeClr val="tx1">
                    <a:tint val="75000"/>
                  </a:schemeClr>
                </a:solidFill>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a:lstStyle>
          <a:p>
            <a:endParaRPr lang="en-US" dirty="0"/>
          </a:p>
          <a:p>
            <a:r>
              <a:rPr lang="en-US" sz="1600" dirty="0">
                <a:solidFill>
                  <a:srgbClr val="595959"/>
                </a:solidFill>
                <a:latin typeface="Arial"/>
                <a:cs typeface="Arial"/>
              </a:rPr>
              <a:t>After</a:t>
            </a:r>
          </a:p>
        </p:txBody>
      </p:sp>
      <p:pic>
        <p:nvPicPr>
          <p:cNvPr id="19" name="Content Placeholder 12"/>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5041359" y="1133716"/>
            <a:ext cx="1979107" cy="2968661"/>
          </a:xfrm>
        </p:spPr>
      </p:pic>
      <p:sp>
        <p:nvSpPr>
          <p:cNvPr id="20" name="Left Arrow 19"/>
          <p:cNvSpPr/>
          <p:nvPr/>
        </p:nvSpPr>
        <p:spPr>
          <a:xfrm rot="5400000">
            <a:off x="5270500" y="2563177"/>
            <a:ext cx="381000" cy="114500"/>
          </a:xfrm>
          <a:prstGeom prst="leftArrow">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Left Arrow 20"/>
          <p:cNvSpPr/>
          <p:nvPr/>
        </p:nvSpPr>
        <p:spPr>
          <a:xfrm rot="5400000">
            <a:off x="1714500" y="2563177"/>
            <a:ext cx="381000" cy="114500"/>
          </a:xfrm>
          <a:prstGeom prst="leftArrow">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7168509" y="1888966"/>
            <a:ext cx="1975491" cy="923330"/>
          </a:xfrm>
          <a:prstGeom prst="rect">
            <a:avLst/>
          </a:prstGeom>
          <a:noFill/>
        </p:spPr>
        <p:txBody>
          <a:bodyPr wrap="square" rtlCol="0">
            <a:spAutoFit/>
          </a:bodyPr>
          <a:lstStyle/>
          <a:p>
            <a:r>
              <a:rPr lang="en-US" dirty="0">
                <a:solidFill>
                  <a:schemeClr val="tx1">
                    <a:lumMod val="65000"/>
                    <a:lumOff val="35000"/>
                  </a:schemeClr>
                </a:solidFill>
                <a:latin typeface="Arial"/>
                <a:cs typeface="Arial"/>
              </a:rPr>
              <a:t>Visible improvements in crow’s feet</a:t>
            </a:r>
          </a:p>
        </p:txBody>
      </p:sp>
      <p:sp>
        <p:nvSpPr>
          <p:cNvPr id="3" name="Slide Number Placeholder 2"/>
          <p:cNvSpPr>
            <a:spLocks noGrp="1"/>
          </p:cNvSpPr>
          <p:nvPr>
            <p:ph type="sldNum" sz="quarter" idx="4"/>
          </p:nvPr>
        </p:nvSpPr>
        <p:spPr>
          <a:xfrm>
            <a:off x="101600" y="4767263"/>
            <a:ext cx="2133600" cy="274637"/>
          </a:xfrm>
        </p:spPr>
        <p:txBody>
          <a:bodyPr/>
          <a:lstStyle/>
          <a:p>
            <a:pPr algn="l"/>
            <a:fld id="{8515AC7A-E2D5-4741-BEBB-0FB10E384F9C}" type="slidenum">
              <a:rPr lang="en-US" smtClean="0"/>
              <a:pPr algn="l"/>
              <a:t>30</a:t>
            </a:fld>
            <a:endParaRPr lang="en-US" dirty="0"/>
          </a:p>
        </p:txBody>
      </p:sp>
      <p:sp>
        <p:nvSpPr>
          <p:cNvPr id="4" name="TextBox 3"/>
          <p:cNvSpPr txBox="1"/>
          <p:nvPr/>
        </p:nvSpPr>
        <p:spPr>
          <a:xfrm>
            <a:off x="1" y="4187047"/>
            <a:ext cx="8991600" cy="773289"/>
          </a:xfrm>
          <a:prstGeom prst="rect">
            <a:avLst/>
          </a:prstGeom>
          <a:noFill/>
        </p:spPr>
        <p:txBody>
          <a:bodyPr wrap="square" rtlCol="0">
            <a:spAutoFit/>
          </a:bodyPr>
          <a:lstStyle/>
          <a:p>
            <a:pPr marL="0" marR="0" indent="0" defTabSz="457200" eaLnBrk="1" fontAlgn="auto" latinLnBrk="0" hangingPunct="1">
              <a:lnSpc>
                <a:spcPct val="75000"/>
              </a:lnSpc>
              <a:spcBef>
                <a:spcPts val="0"/>
              </a:spcBef>
              <a:spcAft>
                <a:spcPts val="0"/>
              </a:spcAft>
              <a:buClrTx/>
              <a:buSzTx/>
              <a:buFontTx/>
              <a:buNone/>
              <a:tabLst/>
              <a:defRPr/>
            </a:pPr>
            <a:r>
              <a:rPr lang="en-US" sz="800" dirty="0">
                <a:solidFill>
                  <a:schemeClr val="tx1"/>
                </a:solidFill>
                <a:latin typeface="Arial"/>
                <a:cs typeface="Arial"/>
              </a:rPr>
              <a:t>Prepared for Nu Skin (2015). [12-Week Clinical Study to Evaluate Anti-aging Efficacy of </a:t>
            </a:r>
            <a:r>
              <a:rPr lang="en-US" sz="800" dirty="0" err="1">
                <a:solidFill>
                  <a:schemeClr val="tx1"/>
                </a:solidFill>
                <a:latin typeface="Arial"/>
                <a:cs typeface="Arial"/>
              </a:rPr>
              <a:t>ageLOC</a:t>
            </a:r>
            <a:r>
              <a:rPr lang="en-US" sz="800" dirty="0">
                <a:solidFill>
                  <a:schemeClr val="tx1"/>
                </a:solidFill>
                <a:latin typeface="Arial"/>
                <a:cs typeface="Arial"/>
              </a:rPr>
              <a:t> Me</a:t>
            </a:r>
            <a:r>
              <a:rPr lang="en-US" sz="800" baseline="30000" dirty="0">
                <a:solidFill>
                  <a:schemeClr val="tx1"/>
                </a:solidFill>
                <a:latin typeface="Arial"/>
                <a:cs typeface="Arial"/>
              </a:rPr>
              <a:t>™</a:t>
            </a:r>
            <a:r>
              <a:rPr lang="en-US" sz="800" dirty="0">
                <a:solidFill>
                  <a:schemeClr val="tx1"/>
                </a:solidFill>
                <a:latin typeface="Arial"/>
                <a:cs typeface="Arial"/>
              </a:rPr>
              <a:t> Serums]. Unpublished raw data. </a:t>
            </a:r>
          </a:p>
          <a:p>
            <a:pPr marL="0" marR="0" indent="0" defTabSz="457200" eaLnBrk="1" fontAlgn="auto" latinLnBrk="0" hangingPunct="1">
              <a:lnSpc>
                <a:spcPct val="75000"/>
              </a:lnSpc>
              <a:spcBef>
                <a:spcPts val="0"/>
              </a:spcBef>
              <a:spcAft>
                <a:spcPts val="0"/>
              </a:spcAft>
              <a:buClrTx/>
              <a:buSzTx/>
              <a:buFontTx/>
              <a:buNone/>
              <a:tabLst/>
              <a:defRPr/>
            </a:pPr>
            <a:endParaRPr lang="en-US" sz="800" dirty="0">
              <a:solidFill>
                <a:schemeClr val="tx1"/>
              </a:solidFill>
              <a:latin typeface="Arial"/>
              <a:cs typeface="Arial"/>
              <a:sym typeface="Helvetica Neue"/>
            </a:endParaRPr>
          </a:p>
          <a:p>
            <a:pPr marL="0" marR="0" indent="0" defTabSz="457200" eaLnBrk="1" fontAlgn="auto" latinLnBrk="0" hangingPunct="1">
              <a:lnSpc>
                <a:spcPct val="75000"/>
              </a:lnSpc>
              <a:spcBef>
                <a:spcPts val="0"/>
              </a:spcBef>
              <a:spcAft>
                <a:spcPts val="0"/>
              </a:spcAft>
              <a:buClrTx/>
              <a:buSzTx/>
              <a:buFontTx/>
              <a:buNone/>
              <a:tabLst/>
              <a:defRPr/>
            </a:pPr>
            <a:r>
              <a:rPr lang="en-US" sz="800" dirty="0">
                <a:solidFill>
                  <a:schemeClr val="tx1"/>
                </a:solidFill>
                <a:latin typeface="Arial"/>
                <a:cs typeface="Arial"/>
                <a:sym typeface="Helvetica Neue"/>
              </a:rPr>
              <a:t>The pictures shown were taken at baseline and at the conclusion of a 12 Week clinical study Nu Skin contracted out to a 3</a:t>
            </a:r>
            <a:r>
              <a:rPr lang="en-US" sz="800" baseline="30000" dirty="0">
                <a:solidFill>
                  <a:schemeClr val="tx1"/>
                </a:solidFill>
                <a:latin typeface="Arial"/>
                <a:cs typeface="Arial"/>
                <a:sym typeface="Helvetica Neue"/>
              </a:rPr>
              <a:t>rd</a:t>
            </a:r>
            <a:r>
              <a:rPr lang="en-US" sz="800" dirty="0">
                <a:solidFill>
                  <a:schemeClr val="tx1"/>
                </a:solidFill>
                <a:latin typeface="Arial"/>
                <a:cs typeface="Arial"/>
                <a:sym typeface="Helvetica Neue"/>
              </a:rPr>
              <a:t> party research organization in China. 60 participants were recruited and were split into two groups. Each participant was randomly assigned to one of two predominant ageLOC Me serum combination. Clinical grading, self-assessment, instrumentation and photos were completed at Baseline, Weeks 1, 2, 4, 8 and 12. October 2015.</a:t>
            </a:r>
          </a:p>
          <a:p>
            <a:pPr>
              <a:lnSpc>
                <a:spcPct val="75000"/>
              </a:lnSpc>
            </a:pPr>
            <a:endParaRPr lang="en-US" dirty="0"/>
          </a:p>
        </p:txBody>
      </p:sp>
    </p:spTree>
    <p:extLst>
      <p:ext uri="{BB962C8B-B14F-4D97-AF65-F5344CB8AC3E}">
        <p14:creationId xmlns:p14="http://schemas.microsoft.com/office/powerpoint/2010/main" val="186012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Results: Subject 2 after 12 weeks</a:t>
            </a:r>
            <a:br>
              <a:rPr lang="en-US" dirty="0"/>
            </a:br>
            <a:endParaRPr lang="en-US" dirty="0"/>
          </a:p>
        </p:txBody>
      </p:sp>
      <p:sp>
        <p:nvSpPr>
          <p:cNvPr id="16" name="Text Placeholder 7"/>
          <p:cNvSpPr txBox="1">
            <a:spLocks/>
          </p:cNvSpPr>
          <p:nvPr/>
        </p:nvSpPr>
        <p:spPr>
          <a:xfrm>
            <a:off x="2091277" y="727581"/>
            <a:ext cx="4040188" cy="480663"/>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1600" kern="1200" baseline="0">
                <a:solidFill>
                  <a:srgbClr val="646569"/>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646569"/>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rgbClr val="646569"/>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646569"/>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64656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US" dirty="0"/>
          </a:p>
          <a:p>
            <a:pPr marL="0" indent="0" algn="ctr">
              <a:buNone/>
            </a:pPr>
            <a:r>
              <a:rPr lang="en-US" sz="2300" dirty="0">
                <a:solidFill>
                  <a:srgbClr val="595959"/>
                </a:solidFill>
              </a:rPr>
              <a:t>Before</a:t>
            </a:r>
          </a:p>
        </p:txBody>
      </p:sp>
      <p:sp>
        <p:nvSpPr>
          <p:cNvPr id="18" name="Text Placeholder 9"/>
          <p:cNvSpPr txBox="1">
            <a:spLocks/>
          </p:cNvSpPr>
          <p:nvPr/>
        </p:nvSpPr>
        <p:spPr>
          <a:xfrm>
            <a:off x="3320002" y="742044"/>
            <a:ext cx="4041775" cy="480663"/>
          </a:xfrm>
          <a:prstGeom prst="rect">
            <a:avLst/>
          </a:prstGeom>
        </p:spPr>
        <p:txBody>
          <a:bodyPr vert="horz" lIns="91440" tIns="45720" rIns="91440" bIns="45720" rtlCol="0" anchor="ctr">
            <a:normAutofit lnSpcReduction="10000"/>
          </a:bodyPr>
          <a:lstStyle>
            <a:lvl1pPr algn="ctr">
              <a:defRPr sz="1200">
                <a:solidFill>
                  <a:schemeClr val="tx1">
                    <a:tint val="75000"/>
                  </a:schemeClr>
                </a:solidFill>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a:lstStyle>
          <a:p>
            <a:endParaRPr lang="en-US" dirty="0"/>
          </a:p>
          <a:p>
            <a:r>
              <a:rPr lang="en-US" sz="1600" dirty="0">
                <a:solidFill>
                  <a:schemeClr val="tx1">
                    <a:lumMod val="65000"/>
                    <a:lumOff val="35000"/>
                  </a:schemeClr>
                </a:solidFill>
                <a:latin typeface="Arial"/>
                <a:cs typeface="Arial"/>
              </a:rPr>
              <a:t>After</a:t>
            </a:r>
          </a:p>
        </p:txBody>
      </p:sp>
      <p:sp>
        <p:nvSpPr>
          <p:cNvPr id="22" name="TextBox 21"/>
          <p:cNvSpPr txBox="1"/>
          <p:nvPr/>
        </p:nvSpPr>
        <p:spPr>
          <a:xfrm>
            <a:off x="6211144" y="2236674"/>
            <a:ext cx="2484133" cy="646331"/>
          </a:xfrm>
          <a:prstGeom prst="rect">
            <a:avLst/>
          </a:prstGeom>
          <a:noFill/>
        </p:spPr>
        <p:txBody>
          <a:bodyPr wrap="square" rtlCol="0">
            <a:spAutoFit/>
          </a:bodyPr>
          <a:lstStyle/>
          <a:p>
            <a:r>
              <a:rPr lang="en-US" dirty="0">
                <a:solidFill>
                  <a:srgbClr val="595959"/>
                </a:solidFill>
                <a:latin typeface="Arial"/>
                <a:cs typeface="Arial"/>
              </a:rPr>
              <a:t>Visible improvements in eye wrinkles</a:t>
            </a:r>
          </a:p>
        </p:txBody>
      </p:sp>
      <p:pic>
        <p:nvPicPr>
          <p:cNvPr id="12"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50628"/>
          <a:stretch/>
        </p:blipFill>
        <p:spPr>
          <a:xfrm flipH="1">
            <a:off x="3502724" y="1206481"/>
            <a:ext cx="1074853" cy="3265527"/>
          </a:xfrm>
        </p:spPr>
      </p:pic>
      <p:pic>
        <p:nvPicPr>
          <p:cNvPr id="13" name="Content Placeholder 7"/>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r="47968"/>
          <a:stretch/>
        </p:blipFill>
        <p:spPr>
          <a:xfrm flipH="1">
            <a:off x="4851817" y="1206481"/>
            <a:ext cx="1132759" cy="3265527"/>
          </a:xfrm>
        </p:spPr>
      </p:pic>
      <p:sp>
        <p:nvSpPr>
          <p:cNvPr id="3" name="Slide Number Placeholder 2"/>
          <p:cNvSpPr>
            <a:spLocks noGrp="1"/>
          </p:cNvSpPr>
          <p:nvPr>
            <p:ph type="sldNum" sz="quarter" idx="4"/>
          </p:nvPr>
        </p:nvSpPr>
        <p:spPr>
          <a:xfrm>
            <a:off x="101600" y="4767263"/>
            <a:ext cx="2133600" cy="274637"/>
          </a:xfrm>
        </p:spPr>
        <p:txBody>
          <a:bodyPr/>
          <a:lstStyle/>
          <a:p>
            <a:pPr algn="l"/>
            <a:fld id="{8515AC7A-E2D5-4741-BEBB-0FB10E384F9C}" type="slidenum">
              <a:rPr lang="en-US" smtClean="0"/>
              <a:pPr algn="l"/>
              <a:t>31</a:t>
            </a:fld>
            <a:endParaRPr lang="en-US" dirty="0"/>
          </a:p>
        </p:txBody>
      </p:sp>
      <p:sp>
        <p:nvSpPr>
          <p:cNvPr id="9" name="TextBox 8"/>
          <p:cNvSpPr txBox="1"/>
          <p:nvPr/>
        </p:nvSpPr>
        <p:spPr>
          <a:xfrm>
            <a:off x="152406" y="3329388"/>
            <a:ext cx="3225800" cy="1654299"/>
          </a:xfrm>
          <a:prstGeom prst="rect">
            <a:avLst/>
          </a:prstGeom>
          <a:noFill/>
        </p:spPr>
        <p:txBody>
          <a:bodyPr wrap="square" rtlCol="0">
            <a:spAutoFit/>
          </a:bodyPr>
          <a:lstStyle/>
          <a:p>
            <a:pPr marL="0" marR="0" indent="0" defTabSz="457200" eaLnBrk="1" fontAlgn="auto" latinLnBrk="0" hangingPunct="1">
              <a:spcBef>
                <a:spcPts val="0"/>
              </a:spcBef>
              <a:spcAft>
                <a:spcPts val="0"/>
              </a:spcAft>
              <a:buClrTx/>
              <a:buSzTx/>
              <a:buFontTx/>
              <a:buNone/>
              <a:tabLst/>
              <a:defRPr/>
            </a:pPr>
            <a:r>
              <a:rPr lang="en-US" sz="800" dirty="0">
                <a:solidFill>
                  <a:schemeClr val="tx1"/>
                </a:solidFill>
                <a:latin typeface="Arial"/>
                <a:cs typeface="Arial"/>
              </a:rPr>
              <a:t>Prepared for Nu Skin (2015). [12-Week Clinical Study to Evaluate Anti-aging Efficacy of </a:t>
            </a:r>
            <a:r>
              <a:rPr lang="en-US" sz="800" dirty="0" err="1">
                <a:solidFill>
                  <a:schemeClr val="tx1"/>
                </a:solidFill>
                <a:latin typeface="Arial"/>
                <a:cs typeface="Arial"/>
              </a:rPr>
              <a:t>ageLOC</a:t>
            </a:r>
            <a:r>
              <a:rPr lang="en-US" sz="800" dirty="0">
                <a:solidFill>
                  <a:schemeClr val="tx1"/>
                </a:solidFill>
                <a:latin typeface="Arial"/>
                <a:cs typeface="Arial"/>
              </a:rPr>
              <a:t> Me</a:t>
            </a:r>
            <a:r>
              <a:rPr lang="en-US" sz="800" baseline="30000" dirty="0">
                <a:solidFill>
                  <a:schemeClr val="tx1"/>
                </a:solidFill>
                <a:latin typeface="Arial"/>
                <a:cs typeface="Arial"/>
              </a:rPr>
              <a:t> ™</a:t>
            </a:r>
            <a:r>
              <a:rPr lang="en-US" sz="800" dirty="0">
                <a:solidFill>
                  <a:schemeClr val="tx1"/>
                </a:solidFill>
                <a:latin typeface="Arial"/>
                <a:cs typeface="Arial"/>
              </a:rPr>
              <a:t> Serums]. Unpublished raw data. </a:t>
            </a:r>
          </a:p>
          <a:p>
            <a:pPr marL="0" marR="0" indent="0" defTabSz="457200" eaLnBrk="1" fontAlgn="auto" latinLnBrk="0" hangingPunct="1">
              <a:spcBef>
                <a:spcPts val="0"/>
              </a:spcBef>
              <a:spcAft>
                <a:spcPts val="0"/>
              </a:spcAft>
              <a:buClrTx/>
              <a:buSzTx/>
              <a:buFontTx/>
              <a:buNone/>
              <a:tabLst/>
              <a:defRPr/>
            </a:pPr>
            <a:endParaRPr lang="en-US" sz="800" dirty="0">
              <a:solidFill>
                <a:schemeClr val="tx1"/>
              </a:solidFill>
              <a:latin typeface="Arial"/>
              <a:cs typeface="Arial"/>
              <a:sym typeface="Helvetica Neue"/>
            </a:endParaRPr>
          </a:p>
          <a:p>
            <a:pPr marL="0" marR="0" indent="0" defTabSz="457200" eaLnBrk="1" fontAlgn="auto" latinLnBrk="0" hangingPunct="1">
              <a:spcBef>
                <a:spcPts val="0"/>
              </a:spcBef>
              <a:spcAft>
                <a:spcPts val="0"/>
              </a:spcAft>
              <a:buClrTx/>
              <a:buSzTx/>
              <a:buFontTx/>
              <a:buNone/>
              <a:tabLst/>
              <a:defRPr/>
            </a:pPr>
            <a:r>
              <a:rPr lang="en-US" sz="800" dirty="0">
                <a:solidFill>
                  <a:schemeClr val="tx1"/>
                </a:solidFill>
                <a:latin typeface="Arial"/>
                <a:cs typeface="Arial"/>
                <a:sym typeface="Helvetica Neue"/>
              </a:rPr>
              <a:t>The pictures shown were taken at baseline and at the conclusion of a 12 Week clinical study Nu Skin contracted out to a 3</a:t>
            </a:r>
            <a:r>
              <a:rPr lang="en-US" sz="800" baseline="30000" dirty="0">
                <a:solidFill>
                  <a:schemeClr val="tx1"/>
                </a:solidFill>
                <a:latin typeface="Arial"/>
                <a:cs typeface="Arial"/>
                <a:sym typeface="Helvetica Neue"/>
              </a:rPr>
              <a:t>rd</a:t>
            </a:r>
            <a:r>
              <a:rPr lang="en-US" sz="800" dirty="0">
                <a:solidFill>
                  <a:schemeClr val="tx1"/>
                </a:solidFill>
                <a:latin typeface="Arial"/>
                <a:cs typeface="Arial"/>
                <a:sym typeface="Helvetica Neue"/>
              </a:rPr>
              <a:t> party research organization in China. 60 participants were recruited and were split into two groups. Each participant was randomly assigned to one of two predominant ageLOC Me serum combination. Clinical grading, self-assessment, instrumentation and photos were completed at Baseline, Weeks 1, 2, 4, 8 and 12. October 2015.</a:t>
            </a:r>
          </a:p>
          <a:p>
            <a:pPr>
              <a:lnSpc>
                <a:spcPct val="75000"/>
              </a:lnSpc>
            </a:pPr>
            <a:endParaRPr lang="en-US" dirty="0"/>
          </a:p>
        </p:txBody>
      </p:sp>
      <p:sp>
        <p:nvSpPr>
          <p:cNvPr id="10" name="Left Arrow 9"/>
          <p:cNvSpPr/>
          <p:nvPr/>
        </p:nvSpPr>
        <p:spPr>
          <a:xfrm rot="6639971">
            <a:off x="3940021" y="3044830"/>
            <a:ext cx="381000" cy="114500"/>
          </a:xfrm>
          <a:prstGeom prst="leftArrow">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Arrow 10"/>
          <p:cNvSpPr/>
          <p:nvPr/>
        </p:nvSpPr>
        <p:spPr>
          <a:xfrm rot="3597972">
            <a:off x="5093139" y="3025780"/>
            <a:ext cx="381000" cy="114500"/>
          </a:xfrm>
          <a:prstGeom prst="leftArrow">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922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Results: Subject 3 after 12 weeks</a:t>
            </a:r>
          </a:p>
        </p:txBody>
      </p:sp>
      <p:sp>
        <p:nvSpPr>
          <p:cNvPr id="16" name="Text Placeholder 7"/>
          <p:cNvSpPr txBox="1">
            <a:spLocks/>
          </p:cNvSpPr>
          <p:nvPr/>
        </p:nvSpPr>
        <p:spPr>
          <a:xfrm>
            <a:off x="2243683" y="727581"/>
            <a:ext cx="4040188" cy="480663"/>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1600" kern="1200" baseline="0">
                <a:solidFill>
                  <a:srgbClr val="646569"/>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646569"/>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rgbClr val="646569"/>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646569"/>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64656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dirty="0"/>
          </a:p>
          <a:p>
            <a:pPr marL="0" indent="0" algn="ctr">
              <a:buNone/>
            </a:pPr>
            <a:r>
              <a:rPr lang="en-US" sz="2300" dirty="0">
                <a:solidFill>
                  <a:srgbClr val="595959"/>
                </a:solidFill>
              </a:rPr>
              <a:t>Before</a:t>
            </a:r>
          </a:p>
        </p:txBody>
      </p:sp>
      <p:sp>
        <p:nvSpPr>
          <p:cNvPr id="18" name="Text Placeholder 9"/>
          <p:cNvSpPr txBox="1">
            <a:spLocks/>
          </p:cNvSpPr>
          <p:nvPr/>
        </p:nvSpPr>
        <p:spPr>
          <a:xfrm>
            <a:off x="3472408" y="742044"/>
            <a:ext cx="4041775" cy="480663"/>
          </a:xfrm>
          <a:prstGeom prst="rect">
            <a:avLst/>
          </a:prstGeom>
        </p:spPr>
        <p:txBody>
          <a:bodyPr vert="horz" lIns="91440" tIns="45720" rIns="91440" bIns="45720" rtlCol="0" anchor="ctr">
            <a:normAutofit lnSpcReduction="10000"/>
          </a:bodyPr>
          <a:lstStyle>
            <a:lvl1pPr algn="ctr">
              <a:defRPr sz="1200">
                <a:solidFill>
                  <a:schemeClr val="tx1">
                    <a:tint val="75000"/>
                  </a:schemeClr>
                </a:solidFill>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a:lstStyle>
          <a:p>
            <a:endParaRPr lang="en-US" dirty="0"/>
          </a:p>
          <a:p>
            <a:r>
              <a:rPr lang="en-US" sz="1600" dirty="0">
                <a:solidFill>
                  <a:schemeClr val="tx1">
                    <a:lumMod val="65000"/>
                    <a:lumOff val="35000"/>
                  </a:schemeClr>
                </a:solidFill>
                <a:latin typeface="Arial"/>
                <a:cs typeface="Arial"/>
              </a:rPr>
              <a:t>After</a:t>
            </a:r>
          </a:p>
        </p:txBody>
      </p:sp>
      <p:sp>
        <p:nvSpPr>
          <p:cNvPr id="22" name="TextBox 21"/>
          <p:cNvSpPr txBox="1"/>
          <p:nvPr/>
        </p:nvSpPr>
        <p:spPr>
          <a:xfrm>
            <a:off x="6401651" y="2174648"/>
            <a:ext cx="2534932" cy="646331"/>
          </a:xfrm>
          <a:prstGeom prst="rect">
            <a:avLst/>
          </a:prstGeom>
          <a:noFill/>
        </p:spPr>
        <p:txBody>
          <a:bodyPr wrap="square" rtlCol="0">
            <a:spAutoFit/>
          </a:bodyPr>
          <a:lstStyle/>
          <a:p>
            <a:r>
              <a:rPr lang="en-US" dirty="0">
                <a:solidFill>
                  <a:srgbClr val="595959"/>
                </a:solidFill>
                <a:latin typeface="Arial"/>
                <a:cs typeface="Arial"/>
              </a:rPr>
              <a:t>Visible improvements in skin tone</a:t>
            </a:r>
          </a:p>
        </p:txBody>
      </p:sp>
      <p:pic>
        <p:nvPicPr>
          <p:cNvPr id="14"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52205"/>
          <a:stretch/>
        </p:blipFill>
        <p:spPr>
          <a:xfrm flipH="1">
            <a:off x="3635636" y="1163174"/>
            <a:ext cx="1040503" cy="3265527"/>
          </a:xfrm>
        </p:spPr>
      </p:pic>
      <p:pic>
        <p:nvPicPr>
          <p:cNvPr id="15" name="Content Placeholder 7"/>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r="48045"/>
          <a:stretch/>
        </p:blipFill>
        <p:spPr>
          <a:xfrm flipH="1">
            <a:off x="4950069" y="1163174"/>
            <a:ext cx="1131064" cy="3265527"/>
          </a:xfrm>
        </p:spPr>
      </p:pic>
      <p:sp>
        <p:nvSpPr>
          <p:cNvPr id="3" name="Slide Number Placeholder 2"/>
          <p:cNvSpPr>
            <a:spLocks noGrp="1"/>
          </p:cNvSpPr>
          <p:nvPr>
            <p:ph type="sldNum" sz="quarter" idx="4"/>
          </p:nvPr>
        </p:nvSpPr>
        <p:spPr>
          <a:xfrm>
            <a:off x="101600" y="4767263"/>
            <a:ext cx="2133600" cy="274637"/>
          </a:xfrm>
        </p:spPr>
        <p:txBody>
          <a:bodyPr/>
          <a:lstStyle/>
          <a:p>
            <a:pPr algn="l"/>
            <a:fld id="{8515AC7A-E2D5-4741-BEBB-0FB10E384F9C}" type="slidenum">
              <a:rPr lang="en-US" smtClean="0"/>
              <a:pPr algn="l"/>
              <a:t>32</a:t>
            </a:fld>
            <a:endParaRPr lang="en-US" dirty="0"/>
          </a:p>
        </p:txBody>
      </p:sp>
      <p:sp>
        <p:nvSpPr>
          <p:cNvPr id="9" name="TextBox 8"/>
          <p:cNvSpPr txBox="1"/>
          <p:nvPr/>
        </p:nvSpPr>
        <p:spPr>
          <a:xfrm>
            <a:off x="287878" y="3278586"/>
            <a:ext cx="3225800" cy="1654299"/>
          </a:xfrm>
          <a:prstGeom prst="rect">
            <a:avLst/>
          </a:prstGeom>
          <a:noFill/>
        </p:spPr>
        <p:txBody>
          <a:bodyPr wrap="square" rtlCol="0">
            <a:spAutoFit/>
          </a:bodyPr>
          <a:lstStyle/>
          <a:p>
            <a:pPr marL="0" marR="0" indent="0" defTabSz="457200" eaLnBrk="1" fontAlgn="auto" latinLnBrk="0" hangingPunct="1">
              <a:spcBef>
                <a:spcPts val="0"/>
              </a:spcBef>
              <a:spcAft>
                <a:spcPts val="0"/>
              </a:spcAft>
              <a:buClrTx/>
              <a:buSzTx/>
              <a:buFontTx/>
              <a:buNone/>
              <a:tabLst/>
              <a:defRPr/>
            </a:pPr>
            <a:r>
              <a:rPr lang="en-US" sz="800" dirty="0">
                <a:solidFill>
                  <a:schemeClr val="tx1"/>
                </a:solidFill>
                <a:latin typeface="Arial"/>
                <a:cs typeface="Arial"/>
              </a:rPr>
              <a:t>Prepared for Nu Skin (2015). [12-Week Clinical Study to Evaluate Anti-aging Efficacy of </a:t>
            </a:r>
            <a:r>
              <a:rPr lang="en-US" sz="800" dirty="0" err="1">
                <a:solidFill>
                  <a:schemeClr val="tx1"/>
                </a:solidFill>
                <a:latin typeface="Arial"/>
                <a:cs typeface="Arial"/>
              </a:rPr>
              <a:t>ageLOC</a:t>
            </a:r>
            <a:r>
              <a:rPr lang="en-US" sz="800" dirty="0">
                <a:solidFill>
                  <a:schemeClr val="tx1"/>
                </a:solidFill>
                <a:latin typeface="Arial"/>
                <a:cs typeface="Arial"/>
              </a:rPr>
              <a:t> Me</a:t>
            </a:r>
            <a:r>
              <a:rPr lang="en-US" sz="800" baseline="30000" dirty="0">
                <a:solidFill>
                  <a:schemeClr val="tx1"/>
                </a:solidFill>
                <a:latin typeface="Arial"/>
                <a:cs typeface="Arial"/>
              </a:rPr>
              <a:t> ™</a:t>
            </a:r>
            <a:r>
              <a:rPr lang="en-US" sz="800" dirty="0">
                <a:solidFill>
                  <a:schemeClr val="tx1"/>
                </a:solidFill>
                <a:latin typeface="Arial"/>
                <a:cs typeface="Arial"/>
              </a:rPr>
              <a:t> Serums]. Unpublished raw data. </a:t>
            </a:r>
          </a:p>
          <a:p>
            <a:pPr marL="0" marR="0" indent="0" defTabSz="457200" eaLnBrk="1" fontAlgn="auto" latinLnBrk="0" hangingPunct="1">
              <a:spcBef>
                <a:spcPts val="0"/>
              </a:spcBef>
              <a:spcAft>
                <a:spcPts val="0"/>
              </a:spcAft>
              <a:buClrTx/>
              <a:buSzTx/>
              <a:buFontTx/>
              <a:buNone/>
              <a:tabLst/>
              <a:defRPr/>
            </a:pPr>
            <a:endParaRPr lang="en-US" sz="800" dirty="0">
              <a:solidFill>
                <a:schemeClr val="tx1"/>
              </a:solidFill>
              <a:latin typeface="Arial"/>
              <a:cs typeface="Arial"/>
              <a:sym typeface="Helvetica Neue"/>
            </a:endParaRPr>
          </a:p>
          <a:p>
            <a:pPr marL="0" marR="0" indent="0" defTabSz="457200" eaLnBrk="1" fontAlgn="auto" latinLnBrk="0" hangingPunct="1">
              <a:spcBef>
                <a:spcPts val="0"/>
              </a:spcBef>
              <a:spcAft>
                <a:spcPts val="0"/>
              </a:spcAft>
              <a:buClrTx/>
              <a:buSzTx/>
              <a:buFontTx/>
              <a:buNone/>
              <a:tabLst/>
              <a:defRPr/>
            </a:pPr>
            <a:r>
              <a:rPr lang="en-US" sz="800" dirty="0">
                <a:solidFill>
                  <a:schemeClr val="tx1"/>
                </a:solidFill>
                <a:latin typeface="Arial"/>
                <a:cs typeface="Arial"/>
                <a:sym typeface="Helvetica Neue"/>
              </a:rPr>
              <a:t>The pictures shown were taken at baseline and at the conclusion of a 12 Week clinical study Nu Skin contracted out to a 3</a:t>
            </a:r>
            <a:r>
              <a:rPr lang="en-US" sz="800" baseline="30000" dirty="0">
                <a:solidFill>
                  <a:schemeClr val="tx1"/>
                </a:solidFill>
                <a:latin typeface="Arial"/>
                <a:cs typeface="Arial"/>
                <a:sym typeface="Helvetica Neue"/>
              </a:rPr>
              <a:t>rd</a:t>
            </a:r>
            <a:r>
              <a:rPr lang="en-US" sz="800" dirty="0">
                <a:solidFill>
                  <a:schemeClr val="tx1"/>
                </a:solidFill>
                <a:latin typeface="Arial"/>
                <a:cs typeface="Arial"/>
                <a:sym typeface="Helvetica Neue"/>
              </a:rPr>
              <a:t> party research organization in China. 60 participants were recruited and were split into two groups. Each participant was randomly assigned to one of two predominant ageLOC Me serum combination. Clinical grading, self-assessment, instrumentation and photos were completed at Baseline, Weeks 1, 2, 4, 8 and 12. October 2015.</a:t>
            </a:r>
          </a:p>
          <a:p>
            <a:pPr>
              <a:lnSpc>
                <a:spcPct val="75000"/>
              </a:lnSpc>
            </a:pPr>
            <a:endParaRPr lang="en-US" dirty="0"/>
          </a:p>
        </p:txBody>
      </p:sp>
    </p:spTree>
    <p:extLst>
      <p:ext uri="{BB962C8B-B14F-4D97-AF65-F5344CB8AC3E}">
        <p14:creationId xmlns:p14="http://schemas.microsoft.com/office/powerpoint/2010/main" val="152059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Results: Subject A after 16 weeks</a:t>
            </a:r>
          </a:p>
        </p:txBody>
      </p:sp>
      <p:sp>
        <p:nvSpPr>
          <p:cNvPr id="16" name="Text Placeholder 7"/>
          <p:cNvSpPr txBox="1">
            <a:spLocks/>
          </p:cNvSpPr>
          <p:nvPr/>
        </p:nvSpPr>
        <p:spPr>
          <a:xfrm>
            <a:off x="2243683" y="727581"/>
            <a:ext cx="4040188" cy="480663"/>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1600" kern="1200" baseline="0">
                <a:solidFill>
                  <a:srgbClr val="646569"/>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646569"/>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rgbClr val="646569"/>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646569"/>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64656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dirty="0"/>
          </a:p>
          <a:p>
            <a:pPr marL="0" indent="0" algn="ctr">
              <a:buNone/>
            </a:pPr>
            <a:r>
              <a:rPr lang="en-US" sz="2300" dirty="0">
                <a:solidFill>
                  <a:srgbClr val="595959"/>
                </a:solidFill>
              </a:rPr>
              <a:t>Before</a:t>
            </a:r>
          </a:p>
        </p:txBody>
      </p:sp>
      <p:sp>
        <p:nvSpPr>
          <p:cNvPr id="18" name="Text Placeholder 9"/>
          <p:cNvSpPr txBox="1">
            <a:spLocks/>
          </p:cNvSpPr>
          <p:nvPr/>
        </p:nvSpPr>
        <p:spPr>
          <a:xfrm>
            <a:off x="3404672" y="742044"/>
            <a:ext cx="4041775" cy="480663"/>
          </a:xfrm>
          <a:prstGeom prst="rect">
            <a:avLst/>
          </a:prstGeom>
        </p:spPr>
        <p:txBody>
          <a:bodyPr vert="horz" lIns="91440" tIns="45720" rIns="91440" bIns="45720" rtlCol="0" anchor="ctr">
            <a:normAutofit lnSpcReduction="10000"/>
          </a:bodyPr>
          <a:lstStyle>
            <a:lvl1pPr algn="ctr">
              <a:defRPr sz="1200">
                <a:solidFill>
                  <a:schemeClr val="tx1">
                    <a:tint val="75000"/>
                  </a:schemeClr>
                </a:solidFill>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a:lstStyle>
          <a:p>
            <a:endParaRPr lang="en-US" dirty="0"/>
          </a:p>
          <a:p>
            <a:r>
              <a:rPr lang="en-US" sz="1600" dirty="0">
                <a:solidFill>
                  <a:schemeClr val="tx1">
                    <a:lumMod val="65000"/>
                    <a:lumOff val="35000"/>
                  </a:schemeClr>
                </a:solidFill>
                <a:latin typeface="Arial"/>
                <a:cs typeface="Arial"/>
              </a:rPr>
              <a:t>After</a:t>
            </a:r>
          </a:p>
        </p:txBody>
      </p:sp>
      <p:sp>
        <p:nvSpPr>
          <p:cNvPr id="3" name="Slide Number Placeholder 2"/>
          <p:cNvSpPr>
            <a:spLocks noGrp="1"/>
          </p:cNvSpPr>
          <p:nvPr>
            <p:ph type="sldNum" sz="quarter" idx="4"/>
          </p:nvPr>
        </p:nvSpPr>
        <p:spPr>
          <a:xfrm>
            <a:off x="101600" y="4767263"/>
            <a:ext cx="2133600" cy="274637"/>
          </a:xfrm>
        </p:spPr>
        <p:txBody>
          <a:bodyPr/>
          <a:lstStyle/>
          <a:p>
            <a:pPr algn="l"/>
            <a:fld id="{8515AC7A-E2D5-4741-BEBB-0FB10E384F9C}" type="slidenum">
              <a:rPr lang="en-US" smtClean="0"/>
              <a:pPr algn="l"/>
              <a:t>33</a:t>
            </a:fld>
            <a:endParaRPr lang="en-US" dirty="0"/>
          </a:p>
        </p:txBody>
      </p:sp>
      <p:pic>
        <p:nvPicPr>
          <p:cNvPr id="11" name="Content Placeholder 4"/>
          <p:cNvPicPr>
            <a:picLocks noGrp="1" noChangeAspect="1"/>
          </p:cNvPicPr>
          <p:nvPr/>
        </p:nvPicPr>
        <p:blipFill rotWithShape="1">
          <a:blip r:embed="rId3" cstate="print">
            <a:extLst>
              <a:ext uri="{28A0092B-C50C-407E-A947-70E740481C1C}">
                <a14:useLocalDpi xmlns:a14="http://schemas.microsoft.com/office/drawing/2010/main" val="0"/>
              </a:ext>
            </a:extLst>
          </a:blip>
          <a:srcRect l="-1" r="49334"/>
          <a:stretch/>
        </p:blipFill>
        <p:spPr>
          <a:xfrm>
            <a:off x="3676375" y="1163174"/>
            <a:ext cx="1177094" cy="3507582"/>
          </a:xfrm>
          <a:prstGeom prst="rect">
            <a:avLst/>
          </a:prstGeom>
        </p:spPr>
      </p:pic>
      <p:pic>
        <p:nvPicPr>
          <p:cNvPr id="13" name="Content Placeholder 5"/>
          <p:cNvPicPr>
            <a:picLocks noGrp="1" noChangeAspect="1"/>
          </p:cNvPicPr>
          <p:nvPr/>
        </p:nvPicPr>
        <p:blipFill rotWithShape="1">
          <a:blip r:embed="rId4" cstate="print">
            <a:extLst>
              <a:ext uri="{28A0092B-C50C-407E-A947-70E740481C1C}">
                <a14:useLocalDpi xmlns:a14="http://schemas.microsoft.com/office/drawing/2010/main" val="0"/>
              </a:ext>
            </a:extLst>
          </a:blip>
          <a:srcRect l="51147"/>
          <a:stretch/>
        </p:blipFill>
        <p:spPr>
          <a:xfrm>
            <a:off x="4910666" y="1154707"/>
            <a:ext cx="1129911" cy="3491995"/>
          </a:xfrm>
          <a:prstGeom prst="rect">
            <a:avLst/>
          </a:prstGeom>
        </p:spPr>
      </p:pic>
      <p:sp>
        <p:nvSpPr>
          <p:cNvPr id="17" name="TextBox 16"/>
          <p:cNvSpPr txBox="1"/>
          <p:nvPr/>
        </p:nvSpPr>
        <p:spPr>
          <a:xfrm>
            <a:off x="6040577" y="1989666"/>
            <a:ext cx="3229989" cy="923330"/>
          </a:xfrm>
          <a:prstGeom prst="rect">
            <a:avLst/>
          </a:prstGeom>
          <a:noFill/>
        </p:spPr>
        <p:txBody>
          <a:bodyPr wrap="square" rtlCol="0">
            <a:spAutoFit/>
          </a:bodyPr>
          <a:lstStyle/>
          <a:p>
            <a:pPr marL="285750" indent="-285750">
              <a:buFont typeface="Arial"/>
              <a:buChar char="•"/>
            </a:pPr>
            <a:r>
              <a:rPr lang="en-US" dirty="0">
                <a:solidFill>
                  <a:schemeClr val="tx1">
                    <a:lumMod val="65000"/>
                    <a:lumOff val="35000"/>
                  </a:schemeClr>
                </a:solidFill>
                <a:latin typeface="Arial"/>
                <a:cs typeface="Arial"/>
              </a:rPr>
              <a:t>Skin tone is more even</a:t>
            </a:r>
          </a:p>
          <a:p>
            <a:pPr marL="285750" indent="-285750">
              <a:buFont typeface="Arial"/>
              <a:buChar char="•"/>
            </a:pPr>
            <a:r>
              <a:rPr lang="en-US" dirty="0">
                <a:solidFill>
                  <a:schemeClr val="tx1">
                    <a:lumMod val="65000"/>
                    <a:lumOff val="35000"/>
                  </a:schemeClr>
                </a:solidFill>
                <a:latin typeface="Arial"/>
                <a:cs typeface="Arial"/>
              </a:rPr>
              <a:t>Forehead wrinkles appear smoother</a:t>
            </a:r>
          </a:p>
        </p:txBody>
      </p:sp>
      <p:sp>
        <p:nvSpPr>
          <p:cNvPr id="19" name="Left Arrow 18"/>
          <p:cNvSpPr/>
          <p:nvPr/>
        </p:nvSpPr>
        <p:spPr>
          <a:xfrm rot="21326720">
            <a:off x="5336719" y="2123883"/>
            <a:ext cx="639896" cy="151861"/>
          </a:xfrm>
          <a:prstGeom prst="leftArrow">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20" name="TextBox 19"/>
          <p:cNvSpPr txBox="1"/>
          <p:nvPr/>
        </p:nvSpPr>
        <p:spPr>
          <a:xfrm>
            <a:off x="245533" y="3180009"/>
            <a:ext cx="3268133" cy="2092881"/>
          </a:xfrm>
          <a:prstGeom prst="rect">
            <a:avLst/>
          </a:prstGeom>
          <a:noFill/>
        </p:spPr>
        <p:txBody>
          <a:bodyPr wrap="square" rtlCol="0">
            <a:spAutoFit/>
          </a:bodyPr>
          <a:lstStyle/>
          <a:p>
            <a:pPr defTabSz="457200">
              <a:defRPr/>
            </a:pPr>
            <a:r>
              <a:rPr lang="en-US" sz="800" dirty="0">
                <a:solidFill>
                  <a:srgbClr val="595959"/>
                </a:solidFill>
                <a:latin typeface="Arial"/>
                <a:cs typeface="Arial"/>
              </a:rPr>
              <a:t>Prepared for Nu Skin (2015). [16-Week Clinical Study to Evaluate Anti-aging Efficacy of </a:t>
            </a:r>
            <a:r>
              <a:rPr lang="en-US" sz="800" dirty="0" err="1">
                <a:solidFill>
                  <a:srgbClr val="595959"/>
                </a:solidFill>
                <a:latin typeface="Arial"/>
                <a:cs typeface="Arial"/>
              </a:rPr>
              <a:t>ageLOC</a:t>
            </a:r>
            <a:r>
              <a:rPr lang="en-US" sz="800" dirty="0">
                <a:solidFill>
                  <a:srgbClr val="595959"/>
                </a:solidFill>
                <a:latin typeface="Arial"/>
                <a:cs typeface="Arial"/>
              </a:rPr>
              <a:t> Me</a:t>
            </a:r>
            <a:r>
              <a:rPr lang="en-US" sz="800" baseline="30000" dirty="0">
                <a:solidFill>
                  <a:schemeClr val="tx1"/>
                </a:solidFill>
                <a:latin typeface="Arial"/>
                <a:cs typeface="Arial"/>
              </a:rPr>
              <a:t> ™</a:t>
            </a:r>
            <a:r>
              <a:rPr lang="en-US" sz="800" dirty="0">
                <a:solidFill>
                  <a:srgbClr val="595959"/>
                </a:solidFill>
                <a:latin typeface="Arial"/>
                <a:cs typeface="Arial"/>
              </a:rPr>
              <a:t> Serums]. Unpublished raw data. </a:t>
            </a:r>
          </a:p>
          <a:p>
            <a:pPr defTabSz="457200">
              <a:lnSpc>
                <a:spcPct val="75000"/>
              </a:lnSpc>
              <a:defRPr/>
            </a:pPr>
            <a:endParaRPr lang="en-US" sz="800" dirty="0">
              <a:solidFill>
                <a:srgbClr val="595959"/>
              </a:solidFill>
              <a:latin typeface="Arial"/>
              <a:cs typeface="Arial"/>
              <a:sym typeface="Helvetica Neue"/>
            </a:endParaRPr>
          </a:p>
          <a:p>
            <a:pPr defTabSz="457200">
              <a:defRPr/>
            </a:pPr>
            <a:r>
              <a:rPr lang="en-US" sz="800" dirty="0">
                <a:solidFill>
                  <a:srgbClr val="595959"/>
                </a:solidFill>
                <a:latin typeface="Arial"/>
                <a:cs typeface="Arial"/>
                <a:sym typeface="Helvetica Neue"/>
              </a:rPr>
              <a:t>The pictures shown were taken at baseline and at the conclusion of a 16 Week clinical study Nu Skin contracted out to a 3</a:t>
            </a:r>
            <a:r>
              <a:rPr lang="en-US" sz="800" baseline="30000" dirty="0">
                <a:solidFill>
                  <a:srgbClr val="595959"/>
                </a:solidFill>
                <a:latin typeface="Arial"/>
                <a:cs typeface="Arial"/>
                <a:sym typeface="Helvetica Neue"/>
              </a:rPr>
              <a:t>rd</a:t>
            </a:r>
            <a:r>
              <a:rPr lang="en-US" sz="800" dirty="0">
                <a:solidFill>
                  <a:srgbClr val="595959"/>
                </a:solidFill>
                <a:latin typeface="Arial"/>
                <a:cs typeface="Arial"/>
                <a:sym typeface="Helvetica Neue"/>
              </a:rPr>
              <a:t> party research organization in the United States. 60 participants were recruited and were split into two groups. Each participant was randomly assigned to one of two predominant </a:t>
            </a:r>
            <a:r>
              <a:rPr lang="en-US" sz="800" dirty="0" err="1">
                <a:solidFill>
                  <a:srgbClr val="595959"/>
                </a:solidFill>
                <a:latin typeface="Arial"/>
                <a:cs typeface="Arial"/>
                <a:sym typeface="Helvetica Neue"/>
              </a:rPr>
              <a:t>ageLOC</a:t>
            </a:r>
            <a:r>
              <a:rPr lang="en-US" sz="800" dirty="0">
                <a:solidFill>
                  <a:srgbClr val="595959"/>
                </a:solidFill>
                <a:latin typeface="Arial"/>
                <a:cs typeface="Arial"/>
                <a:sym typeface="Helvetica Neue"/>
              </a:rPr>
              <a:t> Me serum combination. Clinical grading, self-assessment, instrumentation and photos were completed at Baseline, Weeks 1, 4, 8, 12 and 16. March 2015.</a:t>
            </a:r>
          </a:p>
          <a:p>
            <a:endParaRPr lang="en-US" dirty="0">
              <a:latin typeface="Arial"/>
            </a:endParaRPr>
          </a:p>
          <a:p>
            <a:endParaRPr lang="en-US" dirty="0">
              <a:latin typeface="Arial"/>
            </a:endParaRPr>
          </a:p>
        </p:txBody>
      </p:sp>
    </p:spTree>
    <p:extLst>
      <p:ext uri="{BB962C8B-B14F-4D97-AF65-F5344CB8AC3E}">
        <p14:creationId xmlns:p14="http://schemas.microsoft.com/office/powerpoint/2010/main" val="10701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Results: Subject B after 16 weeks</a:t>
            </a:r>
          </a:p>
        </p:txBody>
      </p:sp>
      <p:sp>
        <p:nvSpPr>
          <p:cNvPr id="16" name="Text Placeholder 7"/>
          <p:cNvSpPr txBox="1">
            <a:spLocks/>
          </p:cNvSpPr>
          <p:nvPr/>
        </p:nvSpPr>
        <p:spPr>
          <a:xfrm>
            <a:off x="2243683" y="727581"/>
            <a:ext cx="4040188" cy="480663"/>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1600" kern="1200" baseline="0">
                <a:solidFill>
                  <a:srgbClr val="646569"/>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646569"/>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rgbClr val="646569"/>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646569"/>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64656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dirty="0"/>
          </a:p>
          <a:p>
            <a:pPr marL="0" indent="0" algn="ctr">
              <a:buNone/>
            </a:pPr>
            <a:r>
              <a:rPr lang="en-US" sz="2300" dirty="0">
                <a:solidFill>
                  <a:srgbClr val="595959"/>
                </a:solidFill>
              </a:rPr>
              <a:t>Before</a:t>
            </a:r>
          </a:p>
        </p:txBody>
      </p:sp>
      <p:sp>
        <p:nvSpPr>
          <p:cNvPr id="18" name="Text Placeholder 9"/>
          <p:cNvSpPr txBox="1">
            <a:spLocks/>
          </p:cNvSpPr>
          <p:nvPr/>
        </p:nvSpPr>
        <p:spPr>
          <a:xfrm>
            <a:off x="3404672" y="742044"/>
            <a:ext cx="4041775" cy="480663"/>
          </a:xfrm>
          <a:prstGeom prst="rect">
            <a:avLst/>
          </a:prstGeom>
        </p:spPr>
        <p:txBody>
          <a:bodyPr vert="horz" lIns="91440" tIns="45720" rIns="91440" bIns="45720" rtlCol="0" anchor="ctr">
            <a:normAutofit lnSpcReduction="10000"/>
          </a:bodyPr>
          <a:lstStyle>
            <a:lvl1pPr algn="ctr">
              <a:defRPr sz="1200">
                <a:solidFill>
                  <a:schemeClr val="tx1">
                    <a:tint val="75000"/>
                  </a:schemeClr>
                </a:solidFill>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a:lstStyle>
          <a:p>
            <a:endParaRPr lang="en-US" dirty="0"/>
          </a:p>
          <a:p>
            <a:r>
              <a:rPr lang="en-US" sz="1600" dirty="0">
                <a:solidFill>
                  <a:schemeClr val="tx1">
                    <a:lumMod val="65000"/>
                    <a:lumOff val="35000"/>
                  </a:schemeClr>
                </a:solidFill>
                <a:latin typeface="Arial"/>
                <a:cs typeface="Arial"/>
              </a:rPr>
              <a:t>After</a:t>
            </a:r>
          </a:p>
        </p:txBody>
      </p:sp>
      <p:sp>
        <p:nvSpPr>
          <p:cNvPr id="3" name="Slide Number Placeholder 2"/>
          <p:cNvSpPr>
            <a:spLocks noGrp="1"/>
          </p:cNvSpPr>
          <p:nvPr>
            <p:ph type="sldNum" sz="quarter" idx="4"/>
          </p:nvPr>
        </p:nvSpPr>
        <p:spPr>
          <a:xfrm>
            <a:off x="101600" y="4767263"/>
            <a:ext cx="2133600" cy="274637"/>
          </a:xfrm>
        </p:spPr>
        <p:txBody>
          <a:bodyPr/>
          <a:lstStyle/>
          <a:p>
            <a:pPr algn="l"/>
            <a:fld id="{8515AC7A-E2D5-4741-BEBB-0FB10E384F9C}" type="slidenum">
              <a:rPr lang="en-US" smtClean="0"/>
              <a:pPr algn="l"/>
              <a:t>34</a:t>
            </a:fld>
            <a:endParaRPr lang="en-US" dirty="0"/>
          </a:p>
        </p:txBody>
      </p:sp>
      <p:sp>
        <p:nvSpPr>
          <p:cNvPr id="17" name="TextBox 16"/>
          <p:cNvSpPr txBox="1"/>
          <p:nvPr/>
        </p:nvSpPr>
        <p:spPr>
          <a:xfrm>
            <a:off x="6252252" y="1989666"/>
            <a:ext cx="3229989" cy="646331"/>
          </a:xfrm>
          <a:prstGeom prst="rect">
            <a:avLst/>
          </a:prstGeom>
          <a:noFill/>
        </p:spPr>
        <p:txBody>
          <a:bodyPr wrap="square" rtlCol="0">
            <a:spAutoFit/>
          </a:bodyPr>
          <a:lstStyle/>
          <a:p>
            <a:r>
              <a:rPr lang="en-US" dirty="0">
                <a:solidFill>
                  <a:srgbClr val="595959"/>
                </a:solidFill>
                <a:latin typeface="Arial"/>
              </a:rPr>
              <a:t>Reduced prominence of </a:t>
            </a:r>
            <a:r>
              <a:rPr lang="en-US" dirty="0" err="1">
                <a:solidFill>
                  <a:srgbClr val="595959"/>
                </a:solidFill>
                <a:latin typeface="Arial"/>
              </a:rPr>
              <a:t>nasolabial</a:t>
            </a:r>
            <a:r>
              <a:rPr lang="en-US" dirty="0">
                <a:solidFill>
                  <a:srgbClr val="595959"/>
                </a:solidFill>
                <a:latin typeface="Arial"/>
              </a:rPr>
              <a:t> fold</a:t>
            </a:r>
          </a:p>
        </p:txBody>
      </p:sp>
      <p:sp>
        <p:nvSpPr>
          <p:cNvPr id="20" name="TextBox 19"/>
          <p:cNvSpPr txBox="1"/>
          <p:nvPr/>
        </p:nvSpPr>
        <p:spPr>
          <a:xfrm>
            <a:off x="153473" y="3186974"/>
            <a:ext cx="3419460" cy="1846659"/>
          </a:xfrm>
          <a:prstGeom prst="rect">
            <a:avLst/>
          </a:prstGeom>
          <a:noFill/>
        </p:spPr>
        <p:txBody>
          <a:bodyPr wrap="square" rtlCol="0">
            <a:spAutoFit/>
          </a:bodyPr>
          <a:lstStyle/>
          <a:p>
            <a:pPr defTabSz="457200">
              <a:defRPr/>
            </a:pPr>
            <a:r>
              <a:rPr lang="en-US" sz="800" dirty="0">
                <a:solidFill>
                  <a:srgbClr val="595959"/>
                </a:solidFill>
                <a:latin typeface="Arial"/>
                <a:cs typeface="Arial"/>
              </a:rPr>
              <a:t>Prepared for Nu Skin (2015). [16-Week Clinical Study to Evaluate Anti-aging Efficacy of </a:t>
            </a:r>
            <a:r>
              <a:rPr lang="en-US" sz="800" dirty="0" err="1">
                <a:solidFill>
                  <a:srgbClr val="595959"/>
                </a:solidFill>
                <a:latin typeface="Arial"/>
                <a:cs typeface="Arial"/>
              </a:rPr>
              <a:t>ageLOC</a:t>
            </a:r>
            <a:r>
              <a:rPr lang="en-US" sz="800" dirty="0">
                <a:solidFill>
                  <a:srgbClr val="595959"/>
                </a:solidFill>
                <a:latin typeface="Arial"/>
                <a:cs typeface="Arial"/>
              </a:rPr>
              <a:t> </a:t>
            </a:r>
            <a:r>
              <a:rPr lang="en-US" sz="800" baseline="30000" dirty="0">
                <a:solidFill>
                  <a:schemeClr val="tx1"/>
                </a:solidFill>
                <a:latin typeface="Arial"/>
                <a:cs typeface="Arial"/>
              </a:rPr>
              <a:t>™</a:t>
            </a:r>
            <a:r>
              <a:rPr lang="en-US" sz="800" dirty="0">
                <a:solidFill>
                  <a:schemeClr val="tx1"/>
                </a:solidFill>
                <a:latin typeface="Arial"/>
                <a:cs typeface="Arial"/>
              </a:rPr>
              <a:t> </a:t>
            </a:r>
            <a:r>
              <a:rPr lang="en-US" sz="800" dirty="0">
                <a:solidFill>
                  <a:srgbClr val="595959"/>
                </a:solidFill>
                <a:latin typeface="Arial"/>
                <a:cs typeface="Arial"/>
              </a:rPr>
              <a:t>Serums]. Unpublished raw data. </a:t>
            </a:r>
          </a:p>
          <a:p>
            <a:pPr defTabSz="457200">
              <a:lnSpc>
                <a:spcPct val="75000"/>
              </a:lnSpc>
              <a:defRPr/>
            </a:pPr>
            <a:endParaRPr lang="en-US" sz="800" dirty="0">
              <a:solidFill>
                <a:srgbClr val="595959"/>
              </a:solidFill>
              <a:latin typeface="Arial"/>
              <a:cs typeface="Arial"/>
              <a:sym typeface="Helvetica Neue"/>
            </a:endParaRPr>
          </a:p>
          <a:p>
            <a:pPr defTabSz="457200">
              <a:defRPr/>
            </a:pPr>
            <a:r>
              <a:rPr lang="en-US" sz="800" dirty="0">
                <a:solidFill>
                  <a:srgbClr val="595959"/>
                </a:solidFill>
                <a:latin typeface="Arial"/>
                <a:cs typeface="Arial"/>
                <a:sym typeface="Helvetica Neue"/>
              </a:rPr>
              <a:t>The pictures shown were taken at baseline and at the conclusion of a 16 Week clinical study Nu Skin contracted out to a 3</a:t>
            </a:r>
            <a:r>
              <a:rPr lang="en-US" sz="800" baseline="30000" dirty="0">
                <a:solidFill>
                  <a:srgbClr val="595959"/>
                </a:solidFill>
                <a:latin typeface="Arial"/>
                <a:cs typeface="Arial"/>
                <a:sym typeface="Helvetica Neue"/>
              </a:rPr>
              <a:t>rd</a:t>
            </a:r>
            <a:r>
              <a:rPr lang="en-US" sz="800" dirty="0">
                <a:solidFill>
                  <a:srgbClr val="595959"/>
                </a:solidFill>
                <a:latin typeface="Arial"/>
                <a:cs typeface="Arial"/>
                <a:sym typeface="Helvetica Neue"/>
              </a:rPr>
              <a:t> party research organization in the United States. 60 participants were recruited and were split into two groups. Each participant was randomly assigned to one of two predominant </a:t>
            </a:r>
            <a:r>
              <a:rPr lang="en-US" sz="800" dirty="0" err="1">
                <a:solidFill>
                  <a:srgbClr val="595959"/>
                </a:solidFill>
                <a:latin typeface="Arial"/>
                <a:cs typeface="Arial"/>
                <a:sym typeface="Helvetica Neue"/>
              </a:rPr>
              <a:t>ageLOC</a:t>
            </a:r>
            <a:r>
              <a:rPr lang="en-US" sz="800" dirty="0">
                <a:solidFill>
                  <a:srgbClr val="595959"/>
                </a:solidFill>
                <a:latin typeface="Arial"/>
                <a:cs typeface="Arial"/>
                <a:sym typeface="Helvetica Neue"/>
              </a:rPr>
              <a:t> Me serum combination. Clinical grading, self-assessment, instrumentation and photos were completed at Baseline, Weeks 1, 4, 8, 12 and 16. March 2015.</a:t>
            </a:r>
          </a:p>
          <a:p>
            <a:endParaRPr lang="en-US" dirty="0">
              <a:latin typeface="Arial"/>
            </a:endParaRPr>
          </a:p>
          <a:p>
            <a:endParaRPr lang="en-US" dirty="0">
              <a:latin typeface="Arial"/>
            </a:endParaRPr>
          </a:p>
        </p:txBody>
      </p:sp>
      <p:pic>
        <p:nvPicPr>
          <p:cNvPr id="14" name="Content Placeholder 4"/>
          <p:cNvPicPr>
            <a:picLocks noGrp="1" noChangeAspect="1"/>
          </p:cNvPicPr>
          <p:nvPr/>
        </p:nvPicPr>
        <p:blipFill rotWithShape="1">
          <a:blip r:embed="rId3" cstate="print">
            <a:extLst>
              <a:ext uri="{28A0092B-C50C-407E-A947-70E740481C1C}">
                <a14:useLocalDpi xmlns:a14="http://schemas.microsoft.com/office/drawing/2010/main" val="0"/>
              </a:ext>
            </a:extLst>
          </a:blip>
          <a:srcRect r="47432"/>
          <a:stretch/>
        </p:blipFill>
        <p:spPr>
          <a:xfrm>
            <a:off x="3750912" y="1202261"/>
            <a:ext cx="1164801" cy="3345393"/>
          </a:xfrm>
          <a:prstGeom prst="rect">
            <a:avLst/>
          </a:prstGeom>
        </p:spPr>
      </p:pic>
      <p:pic>
        <p:nvPicPr>
          <p:cNvPr id="15" name="Content Placeholder 5"/>
          <p:cNvPicPr>
            <a:picLocks noGrp="1" noChangeAspect="1"/>
          </p:cNvPicPr>
          <p:nvPr/>
        </p:nvPicPr>
        <p:blipFill rotWithShape="1">
          <a:blip r:embed="rId4" cstate="print">
            <a:extLst>
              <a:ext uri="{28A0092B-C50C-407E-A947-70E740481C1C}">
                <a14:useLocalDpi xmlns:a14="http://schemas.microsoft.com/office/drawing/2010/main" val="0"/>
              </a:ext>
            </a:extLst>
          </a:blip>
          <a:srcRect l="50847"/>
          <a:stretch/>
        </p:blipFill>
        <p:spPr>
          <a:xfrm>
            <a:off x="4978578" y="1168393"/>
            <a:ext cx="1089114" cy="3345393"/>
          </a:xfrm>
          <a:prstGeom prst="rect">
            <a:avLst/>
          </a:prstGeom>
        </p:spPr>
      </p:pic>
      <p:sp>
        <p:nvSpPr>
          <p:cNvPr id="21" name="Left Arrow 20"/>
          <p:cNvSpPr/>
          <p:nvPr/>
        </p:nvSpPr>
        <p:spPr>
          <a:xfrm rot="21326720">
            <a:off x="5305893" y="2979494"/>
            <a:ext cx="639896" cy="151861"/>
          </a:xfrm>
          <a:prstGeom prst="leftArrow">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Tree>
    <p:extLst>
      <p:ext uri="{BB962C8B-B14F-4D97-AF65-F5344CB8AC3E}">
        <p14:creationId xmlns:p14="http://schemas.microsoft.com/office/powerpoint/2010/main" val="34600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Results: Subject C after 16 weeks</a:t>
            </a:r>
          </a:p>
        </p:txBody>
      </p:sp>
      <p:sp>
        <p:nvSpPr>
          <p:cNvPr id="16" name="Text Placeholder 7"/>
          <p:cNvSpPr txBox="1">
            <a:spLocks/>
          </p:cNvSpPr>
          <p:nvPr/>
        </p:nvSpPr>
        <p:spPr>
          <a:xfrm>
            <a:off x="1718750" y="803784"/>
            <a:ext cx="4040188" cy="480663"/>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1600" kern="1200" baseline="0">
                <a:solidFill>
                  <a:srgbClr val="646569"/>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646569"/>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rgbClr val="646569"/>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646569"/>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64656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dirty="0"/>
          </a:p>
          <a:p>
            <a:pPr marL="0" indent="0" algn="ctr">
              <a:buNone/>
            </a:pPr>
            <a:r>
              <a:rPr lang="en-US" sz="2300" dirty="0">
                <a:solidFill>
                  <a:srgbClr val="595959"/>
                </a:solidFill>
              </a:rPr>
              <a:t>Before</a:t>
            </a:r>
          </a:p>
        </p:txBody>
      </p:sp>
      <p:sp>
        <p:nvSpPr>
          <p:cNvPr id="18" name="Text Placeholder 9"/>
          <p:cNvSpPr txBox="1">
            <a:spLocks/>
          </p:cNvSpPr>
          <p:nvPr/>
        </p:nvSpPr>
        <p:spPr>
          <a:xfrm>
            <a:off x="4302143" y="837652"/>
            <a:ext cx="4041775" cy="480663"/>
          </a:xfrm>
          <a:prstGeom prst="rect">
            <a:avLst/>
          </a:prstGeom>
        </p:spPr>
        <p:txBody>
          <a:bodyPr vert="horz" lIns="91440" tIns="45720" rIns="91440" bIns="45720" rtlCol="0" anchor="ctr">
            <a:normAutofit lnSpcReduction="10000"/>
          </a:bodyPr>
          <a:lstStyle>
            <a:lvl1pPr algn="ctr">
              <a:defRPr sz="1200">
                <a:solidFill>
                  <a:schemeClr val="tx1">
                    <a:tint val="75000"/>
                  </a:schemeClr>
                </a:solidFill>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a:lstStyle>
          <a:p>
            <a:endParaRPr lang="en-US" dirty="0"/>
          </a:p>
          <a:p>
            <a:r>
              <a:rPr lang="en-US" sz="1600" dirty="0">
                <a:solidFill>
                  <a:schemeClr val="tx1">
                    <a:lumMod val="65000"/>
                    <a:lumOff val="35000"/>
                  </a:schemeClr>
                </a:solidFill>
                <a:latin typeface="Arial"/>
                <a:cs typeface="Arial"/>
              </a:rPr>
              <a:t>After</a:t>
            </a:r>
          </a:p>
        </p:txBody>
      </p:sp>
      <p:sp>
        <p:nvSpPr>
          <p:cNvPr id="3" name="Slide Number Placeholder 2"/>
          <p:cNvSpPr>
            <a:spLocks noGrp="1"/>
          </p:cNvSpPr>
          <p:nvPr>
            <p:ph type="sldNum" sz="quarter" idx="4"/>
          </p:nvPr>
        </p:nvSpPr>
        <p:spPr>
          <a:xfrm>
            <a:off x="101600" y="4767263"/>
            <a:ext cx="2133600" cy="274637"/>
          </a:xfrm>
        </p:spPr>
        <p:txBody>
          <a:bodyPr/>
          <a:lstStyle/>
          <a:p>
            <a:pPr algn="l"/>
            <a:fld id="{8515AC7A-E2D5-4741-BEBB-0FB10E384F9C}" type="slidenum">
              <a:rPr lang="en-US" smtClean="0"/>
              <a:pPr algn="l"/>
              <a:t>35</a:t>
            </a:fld>
            <a:endParaRPr lang="en-US" dirty="0"/>
          </a:p>
        </p:txBody>
      </p:sp>
      <p:sp>
        <p:nvSpPr>
          <p:cNvPr id="20" name="TextBox 19"/>
          <p:cNvSpPr txBox="1"/>
          <p:nvPr/>
        </p:nvSpPr>
        <p:spPr>
          <a:xfrm>
            <a:off x="245534" y="2463882"/>
            <a:ext cx="2150533" cy="2708434"/>
          </a:xfrm>
          <a:prstGeom prst="rect">
            <a:avLst/>
          </a:prstGeom>
          <a:noFill/>
        </p:spPr>
        <p:txBody>
          <a:bodyPr wrap="square" rtlCol="0">
            <a:spAutoFit/>
          </a:bodyPr>
          <a:lstStyle/>
          <a:p>
            <a:pPr defTabSz="457200">
              <a:defRPr/>
            </a:pPr>
            <a:r>
              <a:rPr lang="en-US" sz="800" dirty="0">
                <a:solidFill>
                  <a:srgbClr val="595959"/>
                </a:solidFill>
                <a:latin typeface="Arial"/>
                <a:cs typeface="Arial"/>
              </a:rPr>
              <a:t>Prepared for Nu Skin (2015). [16-Week Clinical Study to Evaluate Anti-aging Efficacy of </a:t>
            </a:r>
            <a:r>
              <a:rPr lang="en-US" sz="800" dirty="0" err="1">
                <a:solidFill>
                  <a:srgbClr val="595959"/>
                </a:solidFill>
                <a:latin typeface="Arial"/>
                <a:cs typeface="Arial"/>
              </a:rPr>
              <a:t>ageLOC</a:t>
            </a:r>
            <a:r>
              <a:rPr lang="en-US" sz="800" dirty="0">
                <a:solidFill>
                  <a:srgbClr val="595959"/>
                </a:solidFill>
                <a:latin typeface="Arial"/>
                <a:cs typeface="Arial"/>
              </a:rPr>
              <a:t> Me</a:t>
            </a:r>
            <a:r>
              <a:rPr lang="en-US" sz="800" baseline="30000" dirty="0">
                <a:solidFill>
                  <a:schemeClr val="tx1"/>
                </a:solidFill>
                <a:latin typeface="Arial"/>
                <a:cs typeface="Arial"/>
              </a:rPr>
              <a:t> ™</a:t>
            </a:r>
            <a:r>
              <a:rPr lang="en-US" sz="800" dirty="0">
                <a:solidFill>
                  <a:srgbClr val="595959"/>
                </a:solidFill>
                <a:latin typeface="Arial"/>
                <a:cs typeface="Arial"/>
              </a:rPr>
              <a:t> Serums]. Unpublished raw data. </a:t>
            </a:r>
          </a:p>
          <a:p>
            <a:pPr defTabSz="457200">
              <a:lnSpc>
                <a:spcPct val="75000"/>
              </a:lnSpc>
              <a:defRPr/>
            </a:pPr>
            <a:endParaRPr lang="en-US" sz="800" dirty="0">
              <a:solidFill>
                <a:srgbClr val="595959"/>
              </a:solidFill>
              <a:latin typeface="Arial"/>
              <a:cs typeface="Arial"/>
              <a:sym typeface="Helvetica Neue"/>
            </a:endParaRPr>
          </a:p>
          <a:p>
            <a:pPr defTabSz="457200">
              <a:defRPr/>
            </a:pPr>
            <a:r>
              <a:rPr lang="en-US" sz="800" dirty="0">
                <a:solidFill>
                  <a:srgbClr val="595959"/>
                </a:solidFill>
                <a:latin typeface="Arial"/>
                <a:cs typeface="Arial"/>
                <a:sym typeface="Helvetica Neue"/>
              </a:rPr>
              <a:t>The pictures shown were taken at baseline and at the conclusion of a 16 Week clinical study Nu Skin contracted out to a 3</a:t>
            </a:r>
            <a:r>
              <a:rPr lang="en-US" sz="800" baseline="30000" dirty="0">
                <a:solidFill>
                  <a:srgbClr val="595959"/>
                </a:solidFill>
                <a:latin typeface="Arial"/>
                <a:cs typeface="Arial"/>
                <a:sym typeface="Helvetica Neue"/>
              </a:rPr>
              <a:t>rd</a:t>
            </a:r>
            <a:r>
              <a:rPr lang="en-US" sz="800" dirty="0">
                <a:solidFill>
                  <a:srgbClr val="595959"/>
                </a:solidFill>
                <a:latin typeface="Arial"/>
                <a:cs typeface="Arial"/>
                <a:sym typeface="Helvetica Neue"/>
              </a:rPr>
              <a:t> party research organization in the United States. 60 participants were recruited and were split into two groups. Each participant was randomly assigned to one of two predominant </a:t>
            </a:r>
            <a:r>
              <a:rPr lang="en-US" sz="800" dirty="0" err="1">
                <a:solidFill>
                  <a:srgbClr val="595959"/>
                </a:solidFill>
                <a:latin typeface="Arial"/>
                <a:cs typeface="Arial"/>
                <a:sym typeface="Helvetica Neue"/>
              </a:rPr>
              <a:t>ageLOC</a:t>
            </a:r>
            <a:r>
              <a:rPr lang="en-US" sz="800" dirty="0">
                <a:solidFill>
                  <a:srgbClr val="595959"/>
                </a:solidFill>
                <a:latin typeface="Arial"/>
                <a:cs typeface="Arial"/>
                <a:sym typeface="Helvetica Neue"/>
              </a:rPr>
              <a:t> Me serum combination. Clinical grading, self-assessment, instrumentation and photos were completed at Baseline, Weeks 1, 4, 8, 12 and 16. March 2015.</a:t>
            </a:r>
          </a:p>
          <a:p>
            <a:endParaRPr lang="en-US" dirty="0">
              <a:latin typeface="Arial"/>
            </a:endParaRPr>
          </a:p>
          <a:p>
            <a:endParaRPr lang="en-US" dirty="0">
              <a:latin typeface="Arial"/>
            </a:endParaRPr>
          </a:p>
        </p:txBody>
      </p:sp>
      <p:pic>
        <p:nvPicPr>
          <p:cNvPr id="12" name="Content Placeholder 4"/>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3677" y="1309844"/>
            <a:ext cx="2121276" cy="3202711"/>
          </a:xfrm>
          <a:prstGeom prst="rect">
            <a:avLst/>
          </a:prstGeom>
        </p:spPr>
      </p:pic>
      <p:pic>
        <p:nvPicPr>
          <p:cNvPr id="13" name="Content Placeholder 5"/>
          <p:cNvPicPr>
            <a:picLocks noGrp="1"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9876" y="1309845"/>
            <a:ext cx="2119745" cy="3200400"/>
          </a:xfrm>
          <a:prstGeom prst="rect">
            <a:avLst/>
          </a:prstGeom>
        </p:spPr>
      </p:pic>
      <p:sp>
        <p:nvSpPr>
          <p:cNvPr id="6" name="Rectangle 5"/>
          <p:cNvSpPr/>
          <p:nvPr/>
        </p:nvSpPr>
        <p:spPr>
          <a:xfrm>
            <a:off x="245534" y="902385"/>
            <a:ext cx="2252133" cy="1477328"/>
          </a:xfrm>
          <a:prstGeom prst="rect">
            <a:avLst/>
          </a:prstGeom>
        </p:spPr>
        <p:txBody>
          <a:bodyPr wrap="square">
            <a:spAutoFit/>
          </a:bodyPr>
          <a:lstStyle/>
          <a:p>
            <a:pPr marL="285750" indent="-285750">
              <a:buFont typeface="Arial"/>
              <a:buChar char="•"/>
            </a:pPr>
            <a:r>
              <a:rPr lang="en-US" dirty="0">
                <a:solidFill>
                  <a:srgbClr val="595959"/>
                </a:solidFill>
                <a:latin typeface="Arial"/>
              </a:rPr>
              <a:t>Reduced prominence of </a:t>
            </a:r>
            <a:r>
              <a:rPr lang="en-US" dirty="0" err="1">
                <a:solidFill>
                  <a:srgbClr val="595959"/>
                </a:solidFill>
                <a:latin typeface="Arial"/>
              </a:rPr>
              <a:t>nasolabial</a:t>
            </a:r>
            <a:r>
              <a:rPr lang="en-US" dirty="0">
                <a:solidFill>
                  <a:srgbClr val="595959"/>
                </a:solidFill>
                <a:latin typeface="Arial"/>
              </a:rPr>
              <a:t> fold</a:t>
            </a:r>
          </a:p>
          <a:p>
            <a:pPr marL="285750" indent="-285750">
              <a:buFont typeface="Arial"/>
              <a:buChar char="•"/>
            </a:pPr>
            <a:r>
              <a:rPr lang="en-US" dirty="0">
                <a:solidFill>
                  <a:srgbClr val="595959"/>
                </a:solidFill>
                <a:latin typeface="Arial"/>
              </a:rPr>
              <a:t>Softening of marionette line</a:t>
            </a:r>
          </a:p>
        </p:txBody>
      </p:sp>
      <p:sp>
        <p:nvSpPr>
          <p:cNvPr id="19" name="Left Arrow 18"/>
          <p:cNvSpPr/>
          <p:nvPr/>
        </p:nvSpPr>
        <p:spPr>
          <a:xfrm>
            <a:off x="4074318" y="2893268"/>
            <a:ext cx="381000" cy="152400"/>
          </a:xfrm>
          <a:prstGeom prst="leftArrow">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21" name="Left Arrow 20"/>
          <p:cNvSpPr/>
          <p:nvPr/>
        </p:nvSpPr>
        <p:spPr>
          <a:xfrm>
            <a:off x="4191000" y="3395133"/>
            <a:ext cx="381000" cy="152400"/>
          </a:xfrm>
          <a:prstGeom prst="leftArrow">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22" name="Left Arrow 21"/>
          <p:cNvSpPr/>
          <p:nvPr/>
        </p:nvSpPr>
        <p:spPr>
          <a:xfrm>
            <a:off x="6682051" y="2969468"/>
            <a:ext cx="381000" cy="152400"/>
          </a:xfrm>
          <a:prstGeom prst="leftArrow">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23" name="Left Arrow 22"/>
          <p:cNvSpPr/>
          <p:nvPr/>
        </p:nvSpPr>
        <p:spPr>
          <a:xfrm>
            <a:off x="6798733" y="3471333"/>
            <a:ext cx="381000" cy="152400"/>
          </a:xfrm>
          <a:prstGeom prst="leftArrow">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Tree>
    <p:extLst>
      <p:ext uri="{BB962C8B-B14F-4D97-AF65-F5344CB8AC3E}">
        <p14:creationId xmlns:p14="http://schemas.microsoft.com/office/powerpoint/2010/main" val="67840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직사각형 287"/>
          <p:cNvSpPr/>
          <p:nvPr/>
        </p:nvSpPr>
        <p:spPr>
          <a:xfrm>
            <a:off x="8073659" y="2038808"/>
            <a:ext cx="1031729" cy="2090477"/>
          </a:xfrm>
          <a:prstGeom prst="rect">
            <a:avLst/>
          </a:prstGeom>
          <a:solidFill>
            <a:schemeClr val="bg2">
              <a:lumMod val="10000"/>
              <a:alpha val="35000"/>
            </a:schemeClr>
          </a:solidFill>
          <a:ln w="25400" cap="flat" cmpd="sng" algn="ctr">
            <a:noFill/>
            <a:prstDash val="solid"/>
          </a:ln>
          <a:effectLst/>
        </p:spPr>
        <p:txBody>
          <a:bodyPr lIns="104306" tIns="52153" rIns="104306" bIns="52153" rtlCol="0" anchor="ctr"/>
          <a:lstStyle/>
          <a:p>
            <a:pPr algn="ctr" defTabSz="1043056">
              <a:defRPr/>
            </a:pPr>
            <a:endParaRPr lang="ko-KR" altLang="en-US" sz="1000" b="1" kern="0" dirty="0">
              <a:solidFill>
                <a:prstClr val="white"/>
              </a:solidFill>
              <a:latin typeface="Verlag Light" pitchFamily="50" charset="0"/>
              <a:ea typeface="Verlag Light"/>
            </a:endParaRPr>
          </a:p>
        </p:txBody>
      </p:sp>
      <p:sp>
        <p:nvSpPr>
          <p:cNvPr id="51" name="직사각형 289"/>
          <p:cNvSpPr/>
          <p:nvPr/>
        </p:nvSpPr>
        <p:spPr>
          <a:xfrm>
            <a:off x="-514151" y="2056923"/>
            <a:ext cx="1031728" cy="2125992"/>
          </a:xfrm>
          <a:prstGeom prst="rect">
            <a:avLst/>
          </a:prstGeom>
          <a:solidFill>
            <a:schemeClr val="bg1">
              <a:lumMod val="85000"/>
              <a:alpha val="35000"/>
            </a:schemeClr>
          </a:solidFill>
          <a:ln w="25400" cap="flat" cmpd="sng" algn="ctr">
            <a:noFill/>
            <a:prstDash val="solid"/>
          </a:ln>
          <a:effectLst/>
        </p:spPr>
        <p:txBody>
          <a:bodyPr lIns="104306" tIns="52153" rIns="104306" bIns="52153" rtlCol="0" anchor="ctr"/>
          <a:lstStyle/>
          <a:p>
            <a:pPr defTabSz="1043056">
              <a:defRPr/>
            </a:pPr>
            <a:endParaRPr lang="en-US" altLang="ko-KR" sz="1000" b="1" kern="0" dirty="0">
              <a:solidFill>
                <a:schemeClr val="tx1">
                  <a:lumMod val="75000"/>
                  <a:lumOff val="25000"/>
                </a:schemeClr>
              </a:solidFill>
              <a:latin typeface="Verlag Book" pitchFamily="50" charset="0"/>
              <a:ea typeface="Verlag Light"/>
            </a:endParaRPr>
          </a:p>
          <a:p>
            <a:pPr defTabSz="1043056">
              <a:defRPr/>
            </a:pPr>
            <a:endParaRPr lang="en-US" altLang="ko-KR" sz="800" b="1" kern="0" dirty="0">
              <a:solidFill>
                <a:schemeClr val="tx1">
                  <a:lumMod val="75000"/>
                  <a:lumOff val="25000"/>
                </a:schemeClr>
              </a:solidFill>
              <a:latin typeface="Verlag Book" pitchFamily="50" charset="0"/>
              <a:ea typeface="Verlag Light"/>
            </a:endParaRPr>
          </a:p>
          <a:p>
            <a:pPr defTabSz="1043056">
              <a:defRPr/>
            </a:pPr>
            <a:endParaRPr lang="en-US" altLang="ko-KR" sz="800" b="1" kern="0" dirty="0">
              <a:solidFill>
                <a:prstClr val="white"/>
              </a:solidFill>
              <a:latin typeface="Verlag Book" pitchFamily="50" charset="0"/>
              <a:ea typeface="Verlag Light"/>
            </a:endParaRPr>
          </a:p>
          <a:p>
            <a:pPr defTabSz="1043056">
              <a:defRPr/>
            </a:pPr>
            <a:endParaRPr lang="en-US" altLang="ko-KR" sz="800" b="1" kern="0" dirty="0">
              <a:solidFill>
                <a:prstClr val="white"/>
              </a:solidFill>
              <a:latin typeface="Verlag Book" pitchFamily="50" charset="0"/>
              <a:ea typeface="Verlag Light"/>
            </a:endParaRPr>
          </a:p>
          <a:p>
            <a:pPr defTabSz="1043056">
              <a:defRPr/>
            </a:pPr>
            <a:endParaRPr lang="en-US" altLang="ko-KR" sz="800" b="1" kern="0" dirty="0">
              <a:solidFill>
                <a:prstClr val="white"/>
              </a:solidFill>
              <a:latin typeface="Verlag Book" pitchFamily="50" charset="0"/>
              <a:ea typeface="Verlag Light"/>
            </a:endParaRPr>
          </a:p>
          <a:p>
            <a:pPr defTabSz="1043056">
              <a:defRPr/>
            </a:pPr>
            <a:endParaRPr lang="en-US" altLang="ko-KR" sz="800" b="1" kern="0" dirty="0">
              <a:solidFill>
                <a:prstClr val="white"/>
              </a:solidFill>
              <a:latin typeface="Verlag Book" pitchFamily="50" charset="0"/>
              <a:ea typeface="Verlag Light"/>
            </a:endParaRPr>
          </a:p>
        </p:txBody>
      </p:sp>
      <p:sp>
        <p:nvSpPr>
          <p:cNvPr id="127" name="직사각형 287"/>
          <p:cNvSpPr/>
          <p:nvPr/>
        </p:nvSpPr>
        <p:spPr>
          <a:xfrm>
            <a:off x="5938069" y="2038808"/>
            <a:ext cx="1031729" cy="2090477"/>
          </a:xfrm>
          <a:prstGeom prst="rect">
            <a:avLst/>
          </a:prstGeom>
          <a:solidFill>
            <a:schemeClr val="tx1">
              <a:lumMod val="95000"/>
              <a:lumOff val="5000"/>
              <a:alpha val="35000"/>
            </a:schemeClr>
          </a:solidFill>
          <a:ln w="25400" cap="flat" cmpd="sng" algn="ctr">
            <a:noFill/>
            <a:prstDash val="solid"/>
          </a:ln>
          <a:effectLst/>
        </p:spPr>
        <p:txBody>
          <a:bodyPr lIns="104306" tIns="52153" rIns="104306" bIns="52153" rtlCol="0" anchor="ctr"/>
          <a:lstStyle/>
          <a:p>
            <a:pPr algn="ctr" defTabSz="1043056">
              <a:defRPr/>
            </a:pPr>
            <a:endParaRPr lang="en-US" altLang="ko-KR" sz="800" kern="0" dirty="0">
              <a:solidFill>
                <a:prstClr val="white"/>
              </a:solidFill>
              <a:latin typeface="Verlag Book" pitchFamily="50" charset="0"/>
              <a:ea typeface="Verlag Light"/>
            </a:endParaRPr>
          </a:p>
        </p:txBody>
      </p:sp>
      <p:sp>
        <p:nvSpPr>
          <p:cNvPr id="128" name="직사각형 289"/>
          <p:cNvSpPr/>
          <p:nvPr/>
        </p:nvSpPr>
        <p:spPr>
          <a:xfrm>
            <a:off x="4887140" y="2079084"/>
            <a:ext cx="1031728" cy="2090477"/>
          </a:xfrm>
          <a:prstGeom prst="rect">
            <a:avLst/>
          </a:prstGeom>
          <a:solidFill>
            <a:schemeClr val="tx1">
              <a:lumMod val="95000"/>
              <a:lumOff val="5000"/>
              <a:alpha val="35000"/>
            </a:schemeClr>
          </a:solidFill>
          <a:ln w="25400" cap="flat" cmpd="sng" algn="ctr">
            <a:noFill/>
            <a:prstDash val="solid"/>
          </a:ln>
          <a:effectLst/>
        </p:spPr>
        <p:txBody>
          <a:bodyPr lIns="104306" tIns="52153" rIns="104306" bIns="52153" rtlCol="0" anchor="ctr"/>
          <a:lstStyle/>
          <a:p>
            <a:pPr algn="ctr" defTabSz="1043056">
              <a:defRPr/>
            </a:pPr>
            <a:endParaRPr lang="ko-KR" altLang="en-US" sz="800" kern="0" dirty="0">
              <a:solidFill>
                <a:prstClr val="white"/>
              </a:solidFill>
              <a:latin typeface="Verlag Book" pitchFamily="50" charset="0"/>
              <a:ea typeface="Verlag Light"/>
            </a:endParaRPr>
          </a:p>
        </p:txBody>
      </p:sp>
      <p:sp>
        <p:nvSpPr>
          <p:cNvPr id="130" name="직사각형 287"/>
          <p:cNvSpPr/>
          <p:nvPr/>
        </p:nvSpPr>
        <p:spPr>
          <a:xfrm>
            <a:off x="7007192" y="2038808"/>
            <a:ext cx="1031729" cy="2090477"/>
          </a:xfrm>
          <a:prstGeom prst="rect">
            <a:avLst/>
          </a:prstGeom>
          <a:solidFill>
            <a:schemeClr val="bg2">
              <a:lumMod val="10000"/>
              <a:alpha val="35000"/>
            </a:schemeClr>
          </a:solidFill>
          <a:ln w="25400" cap="flat" cmpd="sng" algn="ctr">
            <a:noFill/>
            <a:prstDash val="solid"/>
          </a:ln>
          <a:effectLst/>
        </p:spPr>
        <p:txBody>
          <a:bodyPr lIns="104306" tIns="52153" rIns="104306" bIns="52153" rtlCol="0" anchor="ctr"/>
          <a:lstStyle/>
          <a:p>
            <a:pPr algn="ctr" defTabSz="1043056">
              <a:defRPr/>
            </a:pPr>
            <a:endParaRPr lang="ko-KR" altLang="en-US" sz="1000" b="1" kern="0" dirty="0">
              <a:solidFill>
                <a:prstClr val="white"/>
              </a:solidFill>
              <a:latin typeface="Verlag Light" pitchFamily="50" charset="0"/>
              <a:ea typeface="Verlag Light"/>
            </a:endParaRPr>
          </a:p>
        </p:txBody>
      </p:sp>
      <p:sp>
        <p:nvSpPr>
          <p:cNvPr id="163" name="직사각형 287"/>
          <p:cNvSpPr/>
          <p:nvPr/>
        </p:nvSpPr>
        <p:spPr>
          <a:xfrm>
            <a:off x="1646150" y="2129232"/>
            <a:ext cx="1031729" cy="2102395"/>
          </a:xfrm>
          <a:prstGeom prst="rect">
            <a:avLst/>
          </a:prstGeom>
          <a:solidFill>
            <a:schemeClr val="bg1">
              <a:lumMod val="75000"/>
              <a:alpha val="35000"/>
            </a:schemeClr>
          </a:solidFill>
          <a:ln w="25400" cap="flat" cmpd="sng" algn="ctr">
            <a:noFill/>
            <a:prstDash val="solid"/>
          </a:ln>
          <a:effectLst/>
        </p:spPr>
        <p:txBody>
          <a:bodyPr lIns="104306" tIns="52153" rIns="104306" bIns="52153" rtlCol="0" anchor="ctr"/>
          <a:lstStyle/>
          <a:p>
            <a:pPr algn="ctr" defTabSz="1043056">
              <a:defRPr/>
            </a:pPr>
            <a:endParaRPr lang="en-US" altLang="ko-KR" sz="1000" b="1" kern="0" dirty="0">
              <a:solidFill>
                <a:schemeClr val="tx1">
                  <a:lumMod val="75000"/>
                  <a:lumOff val="25000"/>
                </a:schemeClr>
              </a:solidFill>
              <a:latin typeface="Verlag Light" pitchFamily="50" charset="0"/>
              <a:ea typeface="Verlag Light"/>
            </a:endParaRPr>
          </a:p>
          <a:p>
            <a:pPr algn="ctr" defTabSz="1043056">
              <a:defRPr/>
            </a:pPr>
            <a:endParaRPr lang="en-US" altLang="ko-KR" sz="1000" b="1" kern="0" dirty="0">
              <a:solidFill>
                <a:schemeClr val="tx1">
                  <a:lumMod val="75000"/>
                  <a:lumOff val="25000"/>
                </a:schemeClr>
              </a:solidFill>
              <a:latin typeface="Verlag Light" pitchFamily="50" charset="0"/>
              <a:ea typeface="Verlag Light"/>
            </a:endParaRPr>
          </a:p>
          <a:p>
            <a:pPr algn="ctr" defTabSz="1043056">
              <a:defRPr/>
            </a:pPr>
            <a:endParaRPr lang="en-US" altLang="ko-KR" sz="1000" b="1" kern="0" dirty="0">
              <a:solidFill>
                <a:schemeClr val="tx1">
                  <a:lumMod val="75000"/>
                  <a:lumOff val="25000"/>
                </a:schemeClr>
              </a:solidFill>
              <a:latin typeface="Verlag Light" pitchFamily="50" charset="0"/>
              <a:ea typeface="Verlag Light"/>
            </a:endParaRPr>
          </a:p>
          <a:p>
            <a:pPr algn="ctr" defTabSz="1043056">
              <a:defRPr/>
            </a:pPr>
            <a:endParaRPr lang="en-US" altLang="ko-KR" sz="1000" b="1" kern="0" dirty="0">
              <a:solidFill>
                <a:schemeClr val="tx1">
                  <a:lumMod val="75000"/>
                  <a:lumOff val="25000"/>
                </a:schemeClr>
              </a:solidFill>
              <a:latin typeface="Verlag Light" pitchFamily="50" charset="0"/>
              <a:ea typeface="Verlag Light"/>
            </a:endParaRPr>
          </a:p>
          <a:p>
            <a:pPr algn="ctr" defTabSz="1043056">
              <a:defRPr/>
            </a:pPr>
            <a:endParaRPr lang="en-US" altLang="ko-KR" sz="1000" b="1" kern="0" dirty="0">
              <a:solidFill>
                <a:schemeClr val="tx1">
                  <a:lumMod val="75000"/>
                  <a:lumOff val="25000"/>
                </a:schemeClr>
              </a:solidFill>
              <a:latin typeface="Verlag Light" pitchFamily="50" charset="0"/>
              <a:ea typeface="Verlag Light"/>
            </a:endParaRPr>
          </a:p>
          <a:p>
            <a:pPr algn="ctr" defTabSz="1043056">
              <a:defRPr/>
            </a:pPr>
            <a:endParaRPr lang="en-US" altLang="ko-KR" sz="1000" b="1" kern="0" dirty="0">
              <a:solidFill>
                <a:schemeClr val="tx1">
                  <a:lumMod val="75000"/>
                  <a:lumOff val="25000"/>
                </a:schemeClr>
              </a:solidFill>
              <a:latin typeface="Verlag Light" pitchFamily="50" charset="0"/>
              <a:ea typeface="Verlag Light"/>
            </a:endParaRPr>
          </a:p>
          <a:p>
            <a:pPr algn="ctr" defTabSz="1043056">
              <a:defRPr/>
            </a:pPr>
            <a:endParaRPr lang="en-US" altLang="ko-KR" sz="1000" b="1" kern="0" dirty="0">
              <a:solidFill>
                <a:schemeClr val="tx1">
                  <a:lumMod val="75000"/>
                  <a:lumOff val="25000"/>
                </a:schemeClr>
              </a:solidFill>
              <a:latin typeface="Verlag Light" pitchFamily="50" charset="0"/>
              <a:ea typeface="Verlag Light"/>
            </a:endParaRPr>
          </a:p>
          <a:p>
            <a:pPr algn="ctr" defTabSz="1043056">
              <a:defRPr/>
            </a:pPr>
            <a:endParaRPr lang="en-US" altLang="ko-KR" sz="1000" b="1" kern="0" dirty="0">
              <a:solidFill>
                <a:schemeClr val="tx1">
                  <a:lumMod val="75000"/>
                  <a:lumOff val="25000"/>
                </a:schemeClr>
              </a:solidFill>
              <a:latin typeface="Verlag Light" pitchFamily="50" charset="0"/>
              <a:ea typeface="Verlag Light"/>
            </a:endParaRPr>
          </a:p>
        </p:txBody>
      </p:sp>
      <p:sp>
        <p:nvSpPr>
          <p:cNvPr id="3" name="Rectangle 2"/>
          <p:cNvSpPr/>
          <p:nvPr/>
        </p:nvSpPr>
        <p:spPr>
          <a:xfrm>
            <a:off x="1" y="4440193"/>
            <a:ext cx="9143998" cy="703309"/>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prstClr val="black"/>
              </a:solidFill>
              <a:latin typeface="Verlag Light" pitchFamily="50" charset="0"/>
            </a:endParaRPr>
          </a:p>
        </p:txBody>
      </p:sp>
      <p:sp>
        <p:nvSpPr>
          <p:cNvPr id="2" name="제목 1"/>
          <p:cNvSpPr txBox="1">
            <a:spLocks/>
          </p:cNvSpPr>
          <p:nvPr/>
        </p:nvSpPr>
        <p:spPr>
          <a:xfrm>
            <a:off x="472704" y="-1"/>
            <a:ext cx="7563245" cy="3916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ltLang="ko-KR" sz="2800" b="1" dirty="0" err="1">
                <a:solidFill>
                  <a:schemeClr val="tx1">
                    <a:lumMod val="65000"/>
                    <a:lumOff val="35000"/>
                  </a:schemeClr>
                </a:solidFill>
                <a:latin typeface="Verlag Light" pitchFamily="50" charset="0"/>
                <a:ea typeface="Verlag Light"/>
              </a:rPr>
              <a:t>ageLOC</a:t>
            </a:r>
            <a:r>
              <a:rPr lang="en-US" altLang="ko-KR" sz="2800" b="1" dirty="0">
                <a:solidFill>
                  <a:schemeClr val="tx1">
                    <a:lumMod val="65000"/>
                    <a:lumOff val="35000"/>
                  </a:schemeClr>
                </a:solidFill>
                <a:latin typeface="Verlag Light" pitchFamily="50" charset="0"/>
                <a:ea typeface="Verlag Light"/>
              </a:rPr>
              <a:t> ME </a:t>
            </a:r>
            <a:r>
              <a:rPr lang="en-US" altLang="ko-KR" sz="3600" b="1" dirty="0">
                <a:solidFill>
                  <a:srgbClr val="007297"/>
                </a:solidFill>
                <a:latin typeface="Verlag Light" pitchFamily="50" charset="0"/>
                <a:ea typeface="Verlag Light"/>
                <a:cs typeface="Verlag Book"/>
              </a:rPr>
              <a:t>LAUNCH</a:t>
            </a:r>
            <a:r>
              <a:rPr lang="en-US" altLang="ko-KR" sz="2800" b="1" dirty="0">
                <a:solidFill>
                  <a:srgbClr val="007297"/>
                </a:solidFill>
                <a:latin typeface="Verlag Light" pitchFamily="50" charset="0"/>
                <a:ea typeface="Verlag Light"/>
                <a:cs typeface="Verlag Book"/>
              </a:rPr>
              <a:t> </a:t>
            </a:r>
            <a:r>
              <a:rPr lang="en-US" altLang="ko-KR" sz="2800" b="1" dirty="0">
                <a:solidFill>
                  <a:schemeClr val="tx1">
                    <a:lumMod val="65000"/>
                    <a:lumOff val="35000"/>
                  </a:schemeClr>
                </a:solidFill>
                <a:latin typeface="Verlag Light" pitchFamily="50" charset="0"/>
                <a:ea typeface="Verlag Light"/>
                <a:cs typeface="Verlag Book"/>
              </a:rPr>
              <a:t>Plan - 2016</a:t>
            </a:r>
            <a:endParaRPr lang="ko-KR" altLang="en-US" sz="2800" b="1" dirty="0">
              <a:solidFill>
                <a:schemeClr val="tx1">
                  <a:lumMod val="65000"/>
                  <a:lumOff val="35000"/>
                </a:schemeClr>
              </a:solidFill>
              <a:latin typeface="Verlag Light" pitchFamily="50" charset="0"/>
              <a:ea typeface="Verlag Light"/>
              <a:cs typeface="Verlag Book"/>
            </a:endParaRPr>
          </a:p>
        </p:txBody>
      </p:sp>
      <p:sp>
        <p:nvSpPr>
          <p:cNvPr id="8" name="직사각형 289"/>
          <p:cNvSpPr/>
          <p:nvPr/>
        </p:nvSpPr>
        <p:spPr>
          <a:xfrm>
            <a:off x="533400" y="2105635"/>
            <a:ext cx="1031728" cy="2125992"/>
          </a:xfrm>
          <a:prstGeom prst="rect">
            <a:avLst/>
          </a:prstGeom>
          <a:solidFill>
            <a:schemeClr val="bg1">
              <a:lumMod val="85000"/>
              <a:alpha val="35000"/>
            </a:schemeClr>
          </a:solidFill>
          <a:ln w="25400" cap="flat" cmpd="sng" algn="ctr">
            <a:noFill/>
            <a:prstDash val="solid"/>
          </a:ln>
          <a:effectLst/>
        </p:spPr>
        <p:txBody>
          <a:bodyPr lIns="104306" tIns="52153" rIns="104306" bIns="52153" rtlCol="0" anchor="ctr"/>
          <a:lstStyle/>
          <a:p>
            <a:pPr defTabSz="1043056">
              <a:defRPr/>
            </a:pPr>
            <a:endParaRPr lang="en-US" altLang="ko-KR" sz="1000" b="1" kern="0" dirty="0">
              <a:solidFill>
                <a:schemeClr val="tx1">
                  <a:lumMod val="75000"/>
                  <a:lumOff val="25000"/>
                </a:schemeClr>
              </a:solidFill>
              <a:latin typeface="Verlag Book" pitchFamily="50" charset="0"/>
              <a:ea typeface="Verlag Light"/>
            </a:endParaRPr>
          </a:p>
          <a:p>
            <a:pPr defTabSz="1043056">
              <a:defRPr/>
            </a:pPr>
            <a:endParaRPr lang="en-US" altLang="ko-KR" sz="800" b="1" kern="0" dirty="0">
              <a:solidFill>
                <a:schemeClr val="tx1">
                  <a:lumMod val="75000"/>
                  <a:lumOff val="25000"/>
                </a:schemeClr>
              </a:solidFill>
              <a:latin typeface="Verlag Book" pitchFamily="50" charset="0"/>
              <a:ea typeface="Verlag Light"/>
            </a:endParaRPr>
          </a:p>
          <a:p>
            <a:pPr defTabSz="1043056">
              <a:defRPr/>
            </a:pPr>
            <a:endParaRPr lang="en-US" altLang="ko-KR" sz="800" b="1" kern="0" dirty="0">
              <a:solidFill>
                <a:prstClr val="white"/>
              </a:solidFill>
              <a:latin typeface="Verlag Book" pitchFamily="50" charset="0"/>
              <a:ea typeface="Verlag Light"/>
            </a:endParaRPr>
          </a:p>
          <a:p>
            <a:pPr defTabSz="1043056">
              <a:defRPr/>
            </a:pPr>
            <a:endParaRPr lang="en-US" altLang="ko-KR" sz="800" b="1" kern="0" dirty="0">
              <a:solidFill>
                <a:prstClr val="white"/>
              </a:solidFill>
              <a:latin typeface="Verlag Book" pitchFamily="50" charset="0"/>
              <a:ea typeface="Verlag Light"/>
            </a:endParaRPr>
          </a:p>
          <a:p>
            <a:pPr defTabSz="1043056">
              <a:defRPr/>
            </a:pPr>
            <a:endParaRPr lang="en-US" altLang="ko-KR" sz="800" b="1" kern="0" dirty="0">
              <a:solidFill>
                <a:prstClr val="white"/>
              </a:solidFill>
              <a:latin typeface="Verlag Book" pitchFamily="50" charset="0"/>
              <a:ea typeface="Verlag Light"/>
            </a:endParaRPr>
          </a:p>
          <a:p>
            <a:pPr defTabSz="1043056">
              <a:defRPr/>
            </a:pPr>
            <a:endParaRPr lang="en-US" altLang="ko-KR" sz="800" b="1" kern="0" dirty="0">
              <a:solidFill>
                <a:prstClr val="white"/>
              </a:solidFill>
              <a:latin typeface="Verlag Book" pitchFamily="50" charset="0"/>
              <a:ea typeface="Verlag Light"/>
            </a:endParaRPr>
          </a:p>
        </p:txBody>
      </p:sp>
      <p:pic>
        <p:nvPicPr>
          <p:cNvPr id="23" name="Picture 22" descr="Fountain Icon 633.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87989" y="4440777"/>
            <a:ext cx="762000" cy="743858"/>
          </a:xfrm>
          <a:prstGeom prst="rect">
            <a:avLst/>
          </a:prstGeom>
        </p:spPr>
      </p:pic>
      <p:sp>
        <p:nvSpPr>
          <p:cNvPr id="25" name="TextBox 24"/>
          <p:cNvSpPr txBox="1"/>
          <p:nvPr/>
        </p:nvSpPr>
        <p:spPr>
          <a:xfrm>
            <a:off x="7003537" y="947851"/>
            <a:ext cx="2140245" cy="258532"/>
          </a:xfrm>
          <a:prstGeom prst="rect">
            <a:avLst/>
          </a:prstGeom>
          <a:noFill/>
        </p:spPr>
        <p:txBody>
          <a:bodyPr wrap="square" rtlCol="0">
            <a:spAutoFit/>
          </a:bodyPr>
          <a:lstStyle/>
          <a:p>
            <a:pPr defTabSz="1043056">
              <a:lnSpc>
                <a:spcPct val="90000"/>
              </a:lnSpc>
              <a:defRPr/>
            </a:pPr>
            <a:r>
              <a:rPr lang="en-US" sz="1200" b="1" dirty="0">
                <a:solidFill>
                  <a:prstClr val="white"/>
                </a:solidFill>
                <a:latin typeface="Verlag Light" pitchFamily="50" charset="0"/>
                <a:cs typeface="Verlag Book"/>
              </a:rPr>
              <a:t>SPOKANE</a:t>
            </a:r>
            <a:endParaRPr lang="en-US" altLang="ko-KR" sz="1200" b="1" kern="0" dirty="0">
              <a:ln w="3175">
                <a:noFill/>
              </a:ln>
              <a:solidFill>
                <a:prstClr val="white"/>
              </a:solidFill>
              <a:latin typeface="Verlag Light" pitchFamily="50" charset="0"/>
              <a:ea typeface="Verlag Light"/>
              <a:cs typeface="Verlag Book"/>
            </a:endParaRPr>
          </a:p>
        </p:txBody>
      </p:sp>
      <p:sp>
        <p:nvSpPr>
          <p:cNvPr id="92" name="직사각형 287"/>
          <p:cNvSpPr/>
          <p:nvPr/>
        </p:nvSpPr>
        <p:spPr>
          <a:xfrm>
            <a:off x="2715273" y="2129232"/>
            <a:ext cx="1031729" cy="2102395"/>
          </a:xfrm>
          <a:prstGeom prst="rect">
            <a:avLst/>
          </a:prstGeom>
          <a:solidFill>
            <a:sysClr val="window" lastClr="FFFFFF">
              <a:lumMod val="75000"/>
              <a:alpha val="35000"/>
            </a:sysClr>
          </a:solidFill>
          <a:ln w="25400" cap="flat" cmpd="sng" algn="ctr">
            <a:noFill/>
            <a:prstDash val="solid"/>
          </a:ln>
          <a:effectLst/>
        </p:spPr>
        <p:txBody>
          <a:bodyPr lIns="104306" tIns="52153" rIns="104306" bIns="52153" rtlCol="0" anchor="ctr"/>
          <a:lstStyle/>
          <a:p>
            <a:pPr algn="ctr" defTabSz="1043056">
              <a:defRPr/>
            </a:pPr>
            <a:endParaRPr lang="ko-KR" altLang="en-US" sz="1000" b="1" kern="0" dirty="0">
              <a:solidFill>
                <a:prstClr val="white"/>
              </a:solidFill>
              <a:latin typeface="Verlag Light" pitchFamily="50" charset="0"/>
              <a:ea typeface="Verlag Light"/>
            </a:endParaRPr>
          </a:p>
        </p:txBody>
      </p:sp>
      <p:sp>
        <p:nvSpPr>
          <p:cNvPr id="93" name="직사각형 288"/>
          <p:cNvSpPr/>
          <p:nvPr/>
        </p:nvSpPr>
        <p:spPr>
          <a:xfrm>
            <a:off x="3819098" y="2129232"/>
            <a:ext cx="999026" cy="2102395"/>
          </a:xfrm>
          <a:prstGeom prst="rect">
            <a:avLst/>
          </a:prstGeom>
          <a:solidFill>
            <a:sysClr val="window" lastClr="FFFFFF">
              <a:lumMod val="75000"/>
              <a:alpha val="35000"/>
            </a:sysClr>
          </a:solidFill>
          <a:ln w="25400" cap="flat" cmpd="sng" algn="ctr">
            <a:noFill/>
            <a:prstDash val="solid"/>
          </a:ln>
          <a:effectLst/>
        </p:spPr>
        <p:txBody>
          <a:bodyPr lIns="104306" tIns="52153" rIns="104306" bIns="52153" rtlCol="0" anchor="ctr"/>
          <a:lstStyle/>
          <a:p>
            <a:pPr algn="ctr" defTabSz="1043056">
              <a:defRPr/>
            </a:pPr>
            <a:endParaRPr lang="ko-KR" altLang="en-US" sz="1000" b="1" kern="0" dirty="0">
              <a:solidFill>
                <a:prstClr val="white"/>
              </a:solidFill>
              <a:latin typeface="Verlag Light" pitchFamily="50" charset="0"/>
              <a:ea typeface="Verlag Light"/>
            </a:endParaRPr>
          </a:p>
        </p:txBody>
      </p:sp>
      <p:sp>
        <p:nvSpPr>
          <p:cNvPr id="5" name="Rectangle 4"/>
          <p:cNvSpPr/>
          <p:nvPr/>
        </p:nvSpPr>
        <p:spPr>
          <a:xfrm>
            <a:off x="435" y="1189074"/>
            <a:ext cx="2711617" cy="461665"/>
          </a:xfrm>
          <a:prstGeom prst="rect">
            <a:avLst/>
          </a:prstGeom>
        </p:spPr>
        <p:txBody>
          <a:bodyPr wrap="square">
            <a:spAutoFit/>
          </a:bodyPr>
          <a:lstStyle/>
          <a:p>
            <a:pPr defTabSz="1043056">
              <a:defRPr/>
            </a:pPr>
            <a:r>
              <a:rPr lang="en-US" altLang="ko-KR" sz="1200" b="1" kern="0" dirty="0">
                <a:ln w="3175">
                  <a:noFill/>
                </a:ln>
                <a:solidFill>
                  <a:prstClr val="white"/>
                </a:solidFill>
                <a:latin typeface="Verlag Light" pitchFamily="50" charset="0"/>
                <a:ea typeface="Verlag Light"/>
                <a:cs typeface="Verlag Book"/>
              </a:rPr>
              <a:t>PANAMA SUCCESS TRIP QUALIFICATION</a:t>
            </a:r>
          </a:p>
        </p:txBody>
      </p:sp>
      <p:sp>
        <p:nvSpPr>
          <p:cNvPr id="165" name="Rectangle 164"/>
          <p:cNvSpPr/>
          <p:nvPr/>
        </p:nvSpPr>
        <p:spPr>
          <a:xfrm>
            <a:off x="4903646" y="1193011"/>
            <a:ext cx="2100323" cy="461665"/>
          </a:xfrm>
          <a:prstGeom prst="rect">
            <a:avLst/>
          </a:prstGeom>
        </p:spPr>
        <p:txBody>
          <a:bodyPr wrap="square">
            <a:spAutoFit/>
          </a:bodyPr>
          <a:lstStyle/>
          <a:p>
            <a:pPr defTabSz="1043056">
              <a:defRPr/>
            </a:pPr>
            <a:r>
              <a:rPr lang="en-US" altLang="ko-KR" sz="1200" b="1" kern="0" dirty="0">
                <a:ln w="3175">
                  <a:noFill/>
                </a:ln>
                <a:solidFill>
                  <a:prstClr val="white"/>
                </a:solidFill>
                <a:latin typeface="Verlag Light" pitchFamily="50" charset="0"/>
                <a:ea typeface="Verlag Light"/>
                <a:cs typeface="Verlag Book"/>
              </a:rPr>
              <a:t>SUCCESS TRIP</a:t>
            </a:r>
          </a:p>
          <a:p>
            <a:pPr defTabSz="1043056">
              <a:defRPr/>
            </a:pPr>
            <a:r>
              <a:rPr lang="en-US" altLang="ko-KR" sz="1200" b="1" kern="0" dirty="0">
                <a:ln w="3175">
                  <a:noFill/>
                </a:ln>
                <a:solidFill>
                  <a:prstClr val="white"/>
                </a:solidFill>
                <a:latin typeface="Verlag Light" pitchFamily="50" charset="0"/>
                <a:ea typeface="Verlag Light"/>
                <a:cs typeface="Verlag Book"/>
              </a:rPr>
              <a:t>QUALIFICATION</a:t>
            </a:r>
          </a:p>
        </p:txBody>
      </p:sp>
      <p:sp>
        <p:nvSpPr>
          <p:cNvPr id="116" name="직사각형 325"/>
          <p:cNvSpPr/>
          <p:nvPr/>
        </p:nvSpPr>
        <p:spPr>
          <a:xfrm>
            <a:off x="2718222" y="440063"/>
            <a:ext cx="1031729" cy="259213"/>
          </a:xfrm>
          <a:prstGeom prst="rect">
            <a:avLst/>
          </a:prstGeom>
          <a:solidFill>
            <a:schemeClr val="accent5">
              <a:lumMod val="75000"/>
            </a:schemeClr>
          </a:solidFill>
        </p:spPr>
        <p:txBody>
          <a:bodyPr wrap="square" lIns="104306" tIns="52153" rIns="104306" bIns="52153">
            <a:spAutoFit/>
          </a:bodyPr>
          <a:lstStyle/>
          <a:p>
            <a:pPr algn="ctr" defTabSz="1043056">
              <a:defRPr/>
            </a:pPr>
            <a:r>
              <a:rPr lang="en-US" altLang="ko-KR" sz="1000" b="1" kern="0" dirty="0">
                <a:ln w="3175">
                  <a:noFill/>
                </a:ln>
                <a:solidFill>
                  <a:prstClr val="white"/>
                </a:solidFill>
                <a:latin typeface="Verlag Light" pitchFamily="50" charset="0"/>
                <a:ea typeface="Verlag Light"/>
                <a:cs typeface="Verlag Light"/>
              </a:rPr>
              <a:t>AUG</a:t>
            </a:r>
            <a:endParaRPr lang="ko-KR" altLang="en-US" sz="1000" b="1" kern="0" dirty="0">
              <a:ln w="3175">
                <a:noFill/>
              </a:ln>
              <a:solidFill>
                <a:prstClr val="white"/>
              </a:solidFill>
              <a:latin typeface="Verlag Light" pitchFamily="50" charset="0"/>
              <a:ea typeface="Verlag Light"/>
              <a:cs typeface="Verlag Light"/>
            </a:endParaRPr>
          </a:p>
        </p:txBody>
      </p:sp>
      <p:sp>
        <p:nvSpPr>
          <p:cNvPr id="118" name="직사각형 325"/>
          <p:cNvSpPr/>
          <p:nvPr/>
        </p:nvSpPr>
        <p:spPr>
          <a:xfrm>
            <a:off x="3789344" y="440062"/>
            <a:ext cx="1031729" cy="259213"/>
          </a:xfrm>
          <a:prstGeom prst="rect">
            <a:avLst/>
          </a:prstGeom>
          <a:solidFill>
            <a:schemeClr val="accent5">
              <a:lumMod val="75000"/>
            </a:schemeClr>
          </a:solidFill>
        </p:spPr>
        <p:txBody>
          <a:bodyPr wrap="square" lIns="104306" tIns="52153" rIns="104306" bIns="52153">
            <a:spAutoFit/>
          </a:bodyPr>
          <a:lstStyle/>
          <a:p>
            <a:pPr algn="ctr" defTabSz="1043056">
              <a:defRPr/>
            </a:pPr>
            <a:r>
              <a:rPr lang="en-US" altLang="ko-KR" sz="1000" b="1" kern="0" dirty="0">
                <a:ln w="3175">
                  <a:noFill/>
                </a:ln>
                <a:solidFill>
                  <a:prstClr val="white"/>
                </a:solidFill>
                <a:latin typeface="Verlag Light" pitchFamily="50" charset="0"/>
                <a:ea typeface="Verlag Light"/>
                <a:cs typeface="Verlag Light"/>
              </a:rPr>
              <a:t>SEPT</a:t>
            </a:r>
            <a:endParaRPr lang="ko-KR" altLang="en-US" sz="1000" b="1" kern="0" dirty="0">
              <a:ln w="3175">
                <a:noFill/>
              </a:ln>
              <a:solidFill>
                <a:prstClr val="white"/>
              </a:solidFill>
              <a:latin typeface="Verlag Light" pitchFamily="50" charset="0"/>
              <a:ea typeface="Verlag Light"/>
              <a:cs typeface="Verlag Light"/>
            </a:endParaRPr>
          </a:p>
        </p:txBody>
      </p:sp>
      <p:sp>
        <p:nvSpPr>
          <p:cNvPr id="119" name="직사각형 325"/>
          <p:cNvSpPr/>
          <p:nvPr/>
        </p:nvSpPr>
        <p:spPr>
          <a:xfrm>
            <a:off x="4866946" y="440062"/>
            <a:ext cx="1031729" cy="259213"/>
          </a:xfrm>
          <a:prstGeom prst="rect">
            <a:avLst/>
          </a:prstGeom>
          <a:solidFill>
            <a:schemeClr val="tx1">
              <a:lumMod val="50000"/>
              <a:lumOff val="50000"/>
            </a:schemeClr>
          </a:solidFill>
        </p:spPr>
        <p:txBody>
          <a:bodyPr wrap="square" lIns="104306" tIns="52153" rIns="104306" bIns="52153">
            <a:spAutoFit/>
          </a:bodyPr>
          <a:lstStyle/>
          <a:p>
            <a:pPr algn="ctr" defTabSz="1043056">
              <a:defRPr/>
            </a:pPr>
            <a:r>
              <a:rPr lang="en-US" altLang="ko-KR" sz="1000" b="1" kern="0" dirty="0">
                <a:ln w="3175">
                  <a:noFill/>
                </a:ln>
                <a:solidFill>
                  <a:prstClr val="white"/>
                </a:solidFill>
                <a:latin typeface="Verlag Light" pitchFamily="50" charset="0"/>
                <a:ea typeface="Verlag Light"/>
                <a:cs typeface="Verlag Light"/>
              </a:rPr>
              <a:t>OCT</a:t>
            </a:r>
            <a:endParaRPr lang="ko-KR" altLang="en-US" sz="1000" b="1" kern="0" dirty="0">
              <a:ln w="3175">
                <a:noFill/>
              </a:ln>
              <a:solidFill>
                <a:prstClr val="white"/>
              </a:solidFill>
              <a:latin typeface="Verlag Light" pitchFamily="50" charset="0"/>
              <a:ea typeface="Verlag Light"/>
              <a:cs typeface="Verlag Light"/>
            </a:endParaRPr>
          </a:p>
        </p:txBody>
      </p:sp>
      <p:sp>
        <p:nvSpPr>
          <p:cNvPr id="121" name="직사각형 325"/>
          <p:cNvSpPr/>
          <p:nvPr/>
        </p:nvSpPr>
        <p:spPr>
          <a:xfrm>
            <a:off x="5938068" y="440061"/>
            <a:ext cx="1031729" cy="259213"/>
          </a:xfrm>
          <a:prstGeom prst="rect">
            <a:avLst/>
          </a:prstGeom>
          <a:solidFill>
            <a:schemeClr val="tx1">
              <a:lumMod val="50000"/>
              <a:lumOff val="50000"/>
            </a:schemeClr>
          </a:solidFill>
        </p:spPr>
        <p:txBody>
          <a:bodyPr wrap="square" lIns="104306" tIns="52153" rIns="104306" bIns="52153">
            <a:spAutoFit/>
          </a:bodyPr>
          <a:lstStyle/>
          <a:p>
            <a:pPr algn="ctr" defTabSz="1043056">
              <a:defRPr/>
            </a:pPr>
            <a:r>
              <a:rPr lang="en-US" altLang="ko-KR" sz="1000" b="1" kern="0" dirty="0">
                <a:ln w="3175">
                  <a:noFill/>
                </a:ln>
                <a:solidFill>
                  <a:prstClr val="white"/>
                </a:solidFill>
                <a:latin typeface="Verlag Light" pitchFamily="50" charset="0"/>
                <a:ea typeface="Verlag Light"/>
                <a:cs typeface="Verlag Light"/>
              </a:rPr>
              <a:t>NOV</a:t>
            </a:r>
            <a:endParaRPr lang="ko-KR" altLang="en-US" sz="1000" b="1" kern="0" dirty="0">
              <a:ln w="3175">
                <a:noFill/>
              </a:ln>
              <a:solidFill>
                <a:prstClr val="white"/>
              </a:solidFill>
              <a:latin typeface="Verlag Light" pitchFamily="50" charset="0"/>
              <a:ea typeface="Verlag Light"/>
              <a:cs typeface="Verlag Light"/>
            </a:endParaRPr>
          </a:p>
        </p:txBody>
      </p:sp>
      <p:sp>
        <p:nvSpPr>
          <p:cNvPr id="166" name="Right Arrow 165"/>
          <p:cNvSpPr/>
          <p:nvPr/>
        </p:nvSpPr>
        <p:spPr>
          <a:xfrm>
            <a:off x="0" y="704782"/>
            <a:ext cx="9963101" cy="353589"/>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Rectangle 166"/>
          <p:cNvSpPr/>
          <p:nvPr/>
        </p:nvSpPr>
        <p:spPr>
          <a:xfrm>
            <a:off x="354299" y="743076"/>
            <a:ext cx="9117646" cy="276999"/>
          </a:xfrm>
          <a:prstGeom prst="rect">
            <a:avLst/>
          </a:prstGeom>
        </p:spPr>
        <p:txBody>
          <a:bodyPr wrap="square">
            <a:spAutoFit/>
          </a:bodyPr>
          <a:lstStyle/>
          <a:p>
            <a:pPr algn="ctr" defTabSz="1043056">
              <a:defRPr/>
            </a:pPr>
            <a:endParaRPr lang="en-US" altLang="ko-KR" sz="1200" b="1" kern="0" dirty="0">
              <a:ln w="3175">
                <a:noFill/>
              </a:ln>
              <a:solidFill>
                <a:prstClr val="white"/>
              </a:solidFill>
              <a:latin typeface="Verlag Light" pitchFamily="50" charset="0"/>
              <a:ea typeface="Verlag Light"/>
              <a:cs typeface="Verlag Book"/>
            </a:endParaRPr>
          </a:p>
        </p:txBody>
      </p:sp>
      <p:sp>
        <p:nvSpPr>
          <p:cNvPr id="178" name="Right Arrow 177"/>
          <p:cNvSpPr/>
          <p:nvPr/>
        </p:nvSpPr>
        <p:spPr>
          <a:xfrm>
            <a:off x="1" y="1853390"/>
            <a:ext cx="9963100" cy="353589"/>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Rectangle 178"/>
          <p:cNvSpPr/>
          <p:nvPr/>
        </p:nvSpPr>
        <p:spPr>
          <a:xfrm>
            <a:off x="354299" y="1877772"/>
            <a:ext cx="9117646" cy="276999"/>
          </a:xfrm>
          <a:prstGeom prst="rect">
            <a:avLst/>
          </a:prstGeom>
        </p:spPr>
        <p:txBody>
          <a:bodyPr wrap="square">
            <a:spAutoFit/>
          </a:bodyPr>
          <a:lstStyle/>
          <a:p>
            <a:pPr algn="ctr" defTabSz="1043056">
              <a:defRPr/>
            </a:pPr>
            <a:endParaRPr lang="en-US" altLang="ko-KR" sz="1200" b="1" kern="0" dirty="0">
              <a:ln w="3175">
                <a:noFill/>
              </a:ln>
              <a:solidFill>
                <a:prstClr val="white"/>
              </a:solidFill>
              <a:latin typeface="Verlag Light" pitchFamily="50" charset="0"/>
              <a:ea typeface="Verlag Light"/>
              <a:cs typeface="Verlag Book"/>
            </a:endParaRPr>
          </a:p>
        </p:txBody>
      </p:sp>
      <p:sp>
        <p:nvSpPr>
          <p:cNvPr id="182" name="Right Arrow 181"/>
          <p:cNvSpPr/>
          <p:nvPr/>
        </p:nvSpPr>
        <p:spPr>
          <a:xfrm>
            <a:off x="0" y="3954667"/>
            <a:ext cx="9831479" cy="353589"/>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Verlag Book" pitchFamily="50" charset="0"/>
            </a:endParaRPr>
          </a:p>
        </p:txBody>
      </p:sp>
      <p:sp>
        <p:nvSpPr>
          <p:cNvPr id="72" name="직사각형 325"/>
          <p:cNvSpPr/>
          <p:nvPr/>
        </p:nvSpPr>
        <p:spPr>
          <a:xfrm>
            <a:off x="7004738" y="440060"/>
            <a:ext cx="1031729" cy="259213"/>
          </a:xfrm>
          <a:prstGeom prst="rect">
            <a:avLst/>
          </a:prstGeom>
          <a:solidFill>
            <a:schemeClr val="tx1">
              <a:lumMod val="50000"/>
              <a:lumOff val="50000"/>
            </a:schemeClr>
          </a:solidFill>
        </p:spPr>
        <p:txBody>
          <a:bodyPr wrap="square" lIns="104306" tIns="52153" rIns="104306" bIns="52153">
            <a:spAutoFit/>
          </a:bodyPr>
          <a:lstStyle/>
          <a:p>
            <a:pPr algn="ctr" defTabSz="1043056">
              <a:defRPr/>
            </a:pPr>
            <a:r>
              <a:rPr lang="en-US" altLang="ko-KR" sz="1000" b="1" kern="0" dirty="0">
                <a:ln w="3175">
                  <a:noFill/>
                </a:ln>
                <a:solidFill>
                  <a:prstClr val="white"/>
                </a:solidFill>
                <a:latin typeface="Verlag Light" pitchFamily="50" charset="0"/>
                <a:ea typeface="Verlag Light"/>
                <a:cs typeface="Verlag Light"/>
              </a:rPr>
              <a:t>DEC</a:t>
            </a:r>
            <a:endParaRPr lang="ko-KR" altLang="en-US" sz="1000" b="1" kern="0" dirty="0">
              <a:ln w="3175">
                <a:noFill/>
              </a:ln>
              <a:solidFill>
                <a:prstClr val="white"/>
              </a:solidFill>
              <a:latin typeface="Verlag Light" pitchFamily="50" charset="0"/>
              <a:ea typeface="Verlag Light"/>
              <a:cs typeface="Verlag Light"/>
            </a:endParaRPr>
          </a:p>
        </p:txBody>
      </p:sp>
      <p:sp>
        <p:nvSpPr>
          <p:cNvPr id="73" name="직사각형 325"/>
          <p:cNvSpPr/>
          <p:nvPr/>
        </p:nvSpPr>
        <p:spPr>
          <a:xfrm>
            <a:off x="1659875" y="440063"/>
            <a:ext cx="1031729" cy="259213"/>
          </a:xfrm>
          <a:prstGeom prst="rect">
            <a:avLst/>
          </a:prstGeom>
          <a:solidFill>
            <a:schemeClr val="accent5">
              <a:lumMod val="75000"/>
            </a:schemeClr>
          </a:solidFill>
        </p:spPr>
        <p:txBody>
          <a:bodyPr wrap="square" lIns="104306" tIns="52153" rIns="104306" bIns="52153">
            <a:spAutoFit/>
          </a:bodyPr>
          <a:lstStyle/>
          <a:p>
            <a:pPr algn="ctr" defTabSz="1043056">
              <a:defRPr/>
            </a:pPr>
            <a:r>
              <a:rPr lang="en-US" altLang="ko-KR" sz="1000" b="1" kern="0" dirty="0">
                <a:ln w="3175">
                  <a:noFill/>
                </a:ln>
                <a:solidFill>
                  <a:prstClr val="white"/>
                </a:solidFill>
                <a:latin typeface="Verlag Light" pitchFamily="50" charset="0"/>
                <a:ea typeface="Verlag Light"/>
                <a:cs typeface="Verlag Light"/>
              </a:rPr>
              <a:t>JULY</a:t>
            </a:r>
            <a:endParaRPr lang="ko-KR" altLang="en-US" sz="1000" b="1" kern="0" dirty="0">
              <a:ln w="3175">
                <a:noFill/>
              </a:ln>
              <a:solidFill>
                <a:prstClr val="white"/>
              </a:solidFill>
              <a:latin typeface="Verlag Light" pitchFamily="50" charset="0"/>
              <a:ea typeface="Verlag Light"/>
              <a:cs typeface="Verlag Light"/>
            </a:endParaRPr>
          </a:p>
        </p:txBody>
      </p:sp>
      <p:sp>
        <p:nvSpPr>
          <p:cNvPr id="4" name="Rectangle 3"/>
          <p:cNvSpPr/>
          <p:nvPr/>
        </p:nvSpPr>
        <p:spPr>
          <a:xfrm>
            <a:off x="4902235" y="2955757"/>
            <a:ext cx="995459" cy="381000"/>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3056">
              <a:defRPr/>
            </a:pPr>
            <a:r>
              <a:rPr lang="en-US" altLang="ko-KR" sz="800" b="1" kern="0" dirty="0">
                <a:solidFill>
                  <a:prstClr val="white"/>
                </a:solidFill>
                <a:latin typeface="Verlag Book" pitchFamily="50" charset="0"/>
                <a:ea typeface="Verlag Light"/>
              </a:rPr>
              <a:t>CONVENTION PREVIEW</a:t>
            </a:r>
          </a:p>
          <a:p>
            <a:pPr algn="ctr" defTabSz="1043056">
              <a:defRPr/>
            </a:pPr>
            <a:r>
              <a:rPr lang="en-US" altLang="ko-KR" sz="800" kern="0" dirty="0">
                <a:solidFill>
                  <a:prstClr val="white"/>
                </a:solidFill>
                <a:latin typeface="Verlag Book" pitchFamily="50" charset="0"/>
                <a:ea typeface="Verlag Light"/>
              </a:rPr>
              <a:t>1 Unit Per Attendee</a:t>
            </a:r>
            <a:endParaRPr lang="ko-KR" altLang="en-US" sz="800" kern="0" dirty="0">
              <a:solidFill>
                <a:prstClr val="white"/>
              </a:solidFill>
              <a:latin typeface="Verlag Book" pitchFamily="50" charset="0"/>
              <a:ea typeface="Verlag Light"/>
            </a:endParaRPr>
          </a:p>
        </p:txBody>
      </p:sp>
      <p:sp>
        <p:nvSpPr>
          <p:cNvPr id="87" name="Rectangle 86"/>
          <p:cNvSpPr/>
          <p:nvPr/>
        </p:nvSpPr>
        <p:spPr>
          <a:xfrm>
            <a:off x="8101171" y="2926337"/>
            <a:ext cx="997986" cy="4104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3056">
              <a:defRPr/>
            </a:pPr>
            <a:r>
              <a:rPr lang="en-US" altLang="ko-KR" sz="800" b="1" kern="0" dirty="0">
                <a:solidFill>
                  <a:prstClr val="white"/>
                </a:solidFill>
                <a:latin typeface="Verlag Book" pitchFamily="50" charset="0"/>
                <a:ea typeface="Verlag Light"/>
              </a:rPr>
              <a:t>LAUNCH</a:t>
            </a:r>
          </a:p>
          <a:p>
            <a:pPr algn="ctr" defTabSz="1043056">
              <a:defRPr/>
            </a:pPr>
            <a:r>
              <a:rPr lang="en-US" altLang="ko-KR" sz="800" kern="0" dirty="0">
                <a:solidFill>
                  <a:prstClr val="white"/>
                </a:solidFill>
                <a:latin typeface="Verlag Book" pitchFamily="50" charset="0"/>
                <a:ea typeface="Verlag Light"/>
              </a:rPr>
              <a:t>January 10</a:t>
            </a:r>
            <a:endParaRPr lang="ko-KR" altLang="en-US" sz="800" kern="0" dirty="0">
              <a:solidFill>
                <a:prstClr val="white"/>
              </a:solidFill>
              <a:latin typeface="Verlag Book" pitchFamily="50" charset="0"/>
              <a:ea typeface="Verlag Light"/>
            </a:endParaRPr>
          </a:p>
        </p:txBody>
      </p:sp>
      <p:sp>
        <p:nvSpPr>
          <p:cNvPr id="79" name="Right Arrow 78"/>
          <p:cNvSpPr/>
          <p:nvPr/>
        </p:nvSpPr>
        <p:spPr>
          <a:xfrm>
            <a:off x="522514" y="2678305"/>
            <a:ext cx="4333546" cy="980907"/>
          </a:xfrm>
          <a:prstGeom prst="rightArrow">
            <a:avLst>
              <a:gd name="adj1" fmla="val 50000"/>
              <a:gd name="adj2" fmla="val 4344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latin typeface="Verlag Book" pitchFamily="50" charset="0"/>
              </a:rPr>
              <a:t>LEADER PREVIEW</a:t>
            </a:r>
          </a:p>
          <a:p>
            <a:pPr algn="ctr"/>
            <a:r>
              <a:rPr lang="en-US" sz="800" dirty="0">
                <a:latin typeface="Verlag Book" pitchFamily="50" charset="0"/>
              </a:rPr>
              <a:t>Stars (Orlando Qualifiers)</a:t>
            </a:r>
            <a:br>
              <a:rPr lang="en-US" sz="800" dirty="0">
                <a:latin typeface="Verlag Book" pitchFamily="50" charset="0"/>
              </a:rPr>
            </a:br>
            <a:r>
              <a:rPr lang="en-US" sz="800" dirty="0">
                <a:latin typeface="Verlag Book" pitchFamily="50" charset="0"/>
              </a:rPr>
              <a:t>2 Units or 4 Units</a:t>
            </a:r>
          </a:p>
        </p:txBody>
      </p:sp>
      <p:sp>
        <p:nvSpPr>
          <p:cNvPr id="88" name="Right Arrow 87"/>
          <p:cNvSpPr/>
          <p:nvPr/>
        </p:nvSpPr>
        <p:spPr>
          <a:xfrm>
            <a:off x="522514" y="3322870"/>
            <a:ext cx="6436397" cy="877067"/>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prstClr val="white"/>
                </a:solidFill>
                <a:latin typeface="Verlag Book" pitchFamily="50" charset="0"/>
              </a:rPr>
              <a:t>NEW EXEC + UPLINE EXEC</a:t>
            </a:r>
            <a:br>
              <a:rPr lang="en-US" sz="800" dirty="0">
                <a:solidFill>
                  <a:prstClr val="white"/>
                </a:solidFill>
                <a:latin typeface="Verlag Book" pitchFamily="50" charset="0"/>
              </a:rPr>
            </a:br>
            <a:r>
              <a:rPr lang="en-US" sz="800" dirty="0">
                <a:solidFill>
                  <a:prstClr val="white"/>
                </a:solidFill>
                <a:latin typeface="Verlag Book" pitchFamily="50" charset="0"/>
              </a:rPr>
              <a:t>1 Unit each (Codes Awarded on July 15,  August 17, Sept 14, Oct  12, Nov 16)</a:t>
            </a:r>
          </a:p>
        </p:txBody>
      </p:sp>
      <p:pic>
        <p:nvPicPr>
          <p:cNvPr id="43" name="Executive Pin.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802593" y="3486123"/>
            <a:ext cx="562824" cy="550560"/>
          </a:xfrm>
          <a:custGeom>
            <a:avLst/>
            <a:gdLst/>
            <a:ahLst/>
            <a:cxnLst>
              <a:cxn ang="0">
                <a:pos x="wd2" y="hd2"/>
              </a:cxn>
              <a:cxn ang="5400000">
                <a:pos x="wd2" y="hd2"/>
              </a:cxn>
              <a:cxn ang="10800000">
                <a:pos x="wd2" y="hd2"/>
              </a:cxn>
              <a:cxn ang="16200000">
                <a:pos x="wd2" y="hd2"/>
              </a:cxn>
            </a:cxnLst>
            <a:rect l="0" t="0" r="r" b="b"/>
            <a:pathLst>
              <a:path w="21562" h="21598" extrusionOk="0">
                <a:moveTo>
                  <a:pt x="10744" y="0"/>
                </a:moveTo>
                <a:cubicBezTo>
                  <a:pt x="7215" y="4"/>
                  <a:pt x="4370" y="1347"/>
                  <a:pt x="2296" y="3991"/>
                </a:cubicBezTo>
                <a:cubicBezTo>
                  <a:pt x="985" y="5662"/>
                  <a:pt x="241" y="7469"/>
                  <a:pt x="37" y="9462"/>
                </a:cubicBezTo>
                <a:cubicBezTo>
                  <a:pt x="-38" y="10196"/>
                  <a:pt x="7" y="11645"/>
                  <a:pt x="124" y="12312"/>
                </a:cubicBezTo>
                <a:cubicBezTo>
                  <a:pt x="555" y="14752"/>
                  <a:pt x="1667" y="16991"/>
                  <a:pt x="3204" y="18515"/>
                </a:cubicBezTo>
                <a:cubicBezTo>
                  <a:pt x="5015" y="20309"/>
                  <a:pt x="7611" y="21455"/>
                  <a:pt x="10162" y="21583"/>
                </a:cubicBezTo>
                <a:cubicBezTo>
                  <a:pt x="10254" y="21587"/>
                  <a:pt x="10346" y="21588"/>
                  <a:pt x="10436" y="21590"/>
                </a:cubicBezTo>
                <a:cubicBezTo>
                  <a:pt x="10527" y="21593"/>
                  <a:pt x="10614" y="21597"/>
                  <a:pt x="10702" y="21598"/>
                </a:cubicBezTo>
                <a:cubicBezTo>
                  <a:pt x="10881" y="21600"/>
                  <a:pt x="11058" y="21596"/>
                  <a:pt x="11231" y="21590"/>
                </a:cubicBezTo>
                <a:cubicBezTo>
                  <a:pt x="12183" y="21559"/>
                  <a:pt x="13070" y="21416"/>
                  <a:pt x="13950" y="21150"/>
                </a:cubicBezTo>
                <a:cubicBezTo>
                  <a:pt x="14030" y="21126"/>
                  <a:pt x="14109" y="21099"/>
                  <a:pt x="14189" y="21073"/>
                </a:cubicBezTo>
                <a:cubicBezTo>
                  <a:pt x="17844" y="19875"/>
                  <a:pt x="20466" y="16991"/>
                  <a:pt x="21292" y="13258"/>
                </a:cubicBezTo>
                <a:cubicBezTo>
                  <a:pt x="21511" y="12268"/>
                  <a:pt x="21562" y="11809"/>
                  <a:pt x="21562" y="10735"/>
                </a:cubicBezTo>
                <a:cubicBezTo>
                  <a:pt x="21562" y="9405"/>
                  <a:pt x="21413" y="8462"/>
                  <a:pt x="21018" y="7301"/>
                </a:cubicBezTo>
                <a:cubicBezTo>
                  <a:pt x="20495" y="5761"/>
                  <a:pt x="19769" y="4581"/>
                  <a:pt x="18607" y="3388"/>
                </a:cubicBezTo>
                <a:cubicBezTo>
                  <a:pt x="16751" y="1482"/>
                  <a:pt x="14649" y="411"/>
                  <a:pt x="12086" y="59"/>
                </a:cubicBezTo>
                <a:cubicBezTo>
                  <a:pt x="11852" y="27"/>
                  <a:pt x="11249" y="0"/>
                  <a:pt x="10744" y="0"/>
                </a:cubicBezTo>
                <a:close/>
              </a:path>
            </a:pathLst>
          </a:custGeom>
          <a:ln w="12700">
            <a:miter lim="400000"/>
          </a:ln>
        </p:spPr>
      </p:pic>
      <p:pic>
        <p:nvPicPr>
          <p:cNvPr id="78" name="Ruby Pin.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805515" y="2840227"/>
            <a:ext cx="561747" cy="553222"/>
          </a:xfrm>
          <a:custGeom>
            <a:avLst/>
            <a:gdLst/>
            <a:ahLst/>
            <a:cxnLst>
              <a:cxn ang="0">
                <a:pos x="wd2" y="hd2"/>
              </a:cxn>
              <a:cxn ang="5400000">
                <a:pos x="wd2" y="hd2"/>
              </a:cxn>
              <a:cxn ang="10800000">
                <a:pos x="wd2" y="hd2"/>
              </a:cxn>
              <a:cxn ang="16200000">
                <a:pos x="wd2" y="hd2"/>
              </a:cxn>
            </a:cxnLst>
            <a:rect l="0" t="0" r="r" b="b"/>
            <a:pathLst>
              <a:path w="21511" h="21565" extrusionOk="0">
                <a:moveTo>
                  <a:pt x="10686" y="0"/>
                </a:moveTo>
                <a:cubicBezTo>
                  <a:pt x="10034" y="4"/>
                  <a:pt x="9372" y="66"/>
                  <a:pt x="8705" y="183"/>
                </a:cubicBezTo>
                <a:cubicBezTo>
                  <a:pt x="6035" y="655"/>
                  <a:pt x="3725" y="2108"/>
                  <a:pt x="2062" y="4359"/>
                </a:cubicBezTo>
                <a:cubicBezTo>
                  <a:pt x="704" y="6197"/>
                  <a:pt x="118" y="7914"/>
                  <a:pt x="11" y="10375"/>
                </a:cubicBezTo>
                <a:cubicBezTo>
                  <a:pt x="-89" y="12684"/>
                  <a:pt x="520" y="14926"/>
                  <a:pt x="1731" y="16706"/>
                </a:cubicBezTo>
                <a:cubicBezTo>
                  <a:pt x="2950" y="18500"/>
                  <a:pt x="4703" y="19959"/>
                  <a:pt x="6521" y="20695"/>
                </a:cubicBezTo>
                <a:cubicBezTo>
                  <a:pt x="7766" y="21198"/>
                  <a:pt x="8606" y="21434"/>
                  <a:pt x="9434" y="21516"/>
                </a:cubicBezTo>
                <a:cubicBezTo>
                  <a:pt x="9719" y="21544"/>
                  <a:pt x="10011" y="21561"/>
                  <a:pt x="10310" y="21564"/>
                </a:cubicBezTo>
                <a:cubicBezTo>
                  <a:pt x="12399" y="21586"/>
                  <a:pt x="14747" y="21012"/>
                  <a:pt x="16448" y="20031"/>
                </a:cubicBezTo>
                <a:cubicBezTo>
                  <a:pt x="18259" y="18987"/>
                  <a:pt x="19496" y="17589"/>
                  <a:pt x="20487" y="15473"/>
                </a:cubicBezTo>
                <a:cubicBezTo>
                  <a:pt x="21198" y="13956"/>
                  <a:pt x="21511" y="12542"/>
                  <a:pt x="21511" y="10840"/>
                </a:cubicBezTo>
                <a:cubicBezTo>
                  <a:pt x="21511" y="9092"/>
                  <a:pt x="21194" y="7693"/>
                  <a:pt x="20439" y="6117"/>
                </a:cubicBezTo>
                <a:cubicBezTo>
                  <a:pt x="19495" y="4144"/>
                  <a:pt x="18063" y="2587"/>
                  <a:pt x="16157" y="1458"/>
                </a:cubicBezTo>
                <a:cubicBezTo>
                  <a:pt x="14505" y="479"/>
                  <a:pt x="12641" y="-14"/>
                  <a:pt x="10686" y="0"/>
                </a:cubicBezTo>
                <a:close/>
              </a:path>
            </a:pathLst>
          </a:custGeom>
          <a:ln w="12700">
            <a:miter lim="400000"/>
          </a:ln>
        </p:spPr>
      </p:pic>
      <p:pic>
        <p:nvPicPr>
          <p:cNvPr id="45" name="Executive Pin.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714893" y="2304297"/>
            <a:ext cx="562824" cy="550560"/>
          </a:xfrm>
          <a:custGeom>
            <a:avLst/>
            <a:gdLst/>
            <a:ahLst/>
            <a:cxnLst>
              <a:cxn ang="0">
                <a:pos x="wd2" y="hd2"/>
              </a:cxn>
              <a:cxn ang="5400000">
                <a:pos x="wd2" y="hd2"/>
              </a:cxn>
              <a:cxn ang="10800000">
                <a:pos x="wd2" y="hd2"/>
              </a:cxn>
              <a:cxn ang="16200000">
                <a:pos x="wd2" y="hd2"/>
              </a:cxn>
            </a:cxnLst>
            <a:rect l="0" t="0" r="r" b="b"/>
            <a:pathLst>
              <a:path w="21562" h="21598" extrusionOk="0">
                <a:moveTo>
                  <a:pt x="10744" y="0"/>
                </a:moveTo>
                <a:cubicBezTo>
                  <a:pt x="7215" y="4"/>
                  <a:pt x="4370" y="1347"/>
                  <a:pt x="2296" y="3991"/>
                </a:cubicBezTo>
                <a:cubicBezTo>
                  <a:pt x="985" y="5662"/>
                  <a:pt x="241" y="7469"/>
                  <a:pt x="37" y="9462"/>
                </a:cubicBezTo>
                <a:cubicBezTo>
                  <a:pt x="-38" y="10196"/>
                  <a:pt x="7" y="11645"/>
                  <a:pt x="124" y="12312"/>
                </a:cubicBezTo>
                <a:cubicBezTo>
                  <a:pt x="555" y="14752"/>
                  <a:pt x="1667" y="16991"/>
                  <a:pt x="3204" y="18515"/>
                </a:cubicBezTo>
                <a:cubicBezTo>
                  <a:pt x="5015" y="20309"/>
                  <a:pt x="7611" y="21455"/>
                  <a:pt x="10162" y="21583"/>
                </a:cubicBezTo>
                <a:cubicBezTo>
                  <a:pt x="10254" y="21587"/>
                  <a:pt x="10346" y="21588"/>
                  <a:pt x="10436" y="21590"/>
                </a:cubicBezTo>
                <a:cubicBezTo>
                  <a:pt x="10527" y="21593"/>
                  <a:pt x="10614" y="21597"/>
                  <a:pt x="10702" y="21598"/>
                </a:cubicBezTo>
                <a:cubicBezTo>
                  <a:pt x="10881" y="21600"/>
                  <a:pt x="11058" y="21596"/>
                  <a:pt x="11231" y="21590"/>
                </a:cubicBezTo>
                <a:cubicBezTo>
                  <a:pt x="12183" y="21559"/>
                  <a:pt x="13070" y="21416"/>
                  <a:pt x="13950" y="21150"/>
                </a:cubicBezTo>
                <a:cubicBezTo>
                  <a:pt x="14030" y="21126"/>
                  <a:pt x="14109" y="21099"/>
                  <a:pt x="14189" y="21073"/>
                </a:cubicBezTo>
                <a:cubicBezTo>
                  <a:pt x="17844" y="19875"/>
                  <a:pt x="20466" y="16991"/>
                  <a:pt x="21292" y="13258"/>
                </a:cubicBezTo>
                <a:cubicBezTo>
                  <a:pt x="21511" y="12268"/>
                  <a:pt x="21562" y="11809"/>
                  <a:pt x="21562" y="10735"/>
                </a:cubicBezTo>
                <a:cubicBezTo>
                  <a:pt x="21562" y="9405"/>
                  <a:pt x="21413" y="8462"/>
                  <a:pt x="21018" y="7301"/>
                </a:cubicBezTo>
                <a:cubicBezTo>
                  <a:pt x="20495" y="5761"/>
                  <a:pt x="19769" y="4581"/>
                  <a:pt x="18607" y="3388"/>
                </a:cubicBezTo>
                <a:cubicBezTo>
                  <a:pt x="16751" y="1482"/>
                  <a:pt x="14649" y="411"/>
                  <a:pt x="12086" y="59"/>
                </a:cubicBezTo>
                <a:cubicBezTo>
                  <a:pt x="11852" y="27"/>
                  <a:pt x="11249" y="0"/>
                  <a:pt x="10744" y="0"/>
                </a:cubicBezTo>
                <a:close/>
              </a:path>
            </a:pathLst>
          </a:custGeom>
          <a:ln w="12700">
            <a:miter lim="400000"/>
          </a:ln>
        </p:spPr>
      </p:pic>
      <p:pic>
        <p:nvPicPr>
          <p:cNvPr id="46" name="image27.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345669" y="2297212"/>
            <a:ext cx="594747" cy="564730"/>
          </a:xfrm>
          <a:prstGeom prst="rect">
            <a:avLst/>
          </a:prstGeom>
          <a:ln w="12700">
            <a:miter lim="400000"/>
          </a:ln>
        </p:spPr>
      </p:pic>
      <p:sp>
        <p:nvSpPr>
          <p:cNvPr id="86" name="Right Arrow 85"/>
          <p:cNvSpPr/>
          <p:nvPr/>
        </p:nvSpPr>
        <p:spPr>
          <a:xfrm>
            <a:off x="6313713" y="2678305"/>
            <a:ext cx="1196002" cy="877067"/>
          </a:xfrm>
          <a:prstGeom prst="rightArrow">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3056">
              <a:defRPr/>
            </a:pPr>
            <a:r>
              <a:rPr lang="en-US" altLang="ko-KR" sz="800" b="1" kern="0" dirty="0">
                <a:solidFill>
                  <a:prstClr val="white"/>
                </a:solidFill>
                <a:latin typeface="Verlag Book" pitchFamily="50" charset="0"/>
                <a:ea typeface="Verlag Light"/>
              </a:rPr>
              <a:t>PRE-LAUNCH EVENT</a:t>
            </a:r>
            <a:br>
              <a:rPr lang="en-US" altLang="ko-KR" sz="1000" kern="0" dirty="0">
                <a:solidFill>
                  <a:prstClr val="white"/>
                </a:solidFill>
                <a:latin typeface="Verlag Book" pitchFamily="50" charset="0"/>
                <a:ea typeface="Verlag Light"/>
              </a:rPr>
            </a:br>
            <a:r>
              <a:rPr lang="en-US" altLang="ko-KR" sz="800" kern="0" dirty="0">
                <a:solidFill>
                  <a:prstClr val="white"/>
                </a:solidFill>
                <a:latin typeface="Verlag Book" pitchFamily="50" charset="0"/>
                <a:ea typeface="Verlag Light"/>
              </a:rPr>
              <a:t>(Nov 15 – </a:t>
            </a:r>
            <a:r>
              <a:rPr lang="en-US" altLang="ko-KR" sz="800" dirty="0">
                <a:solidFill>
                  <a:prstClr val="white"/>
                </a:solidFill>
                <a:latin typeface="Verlag Book" pitchFamily="50" charset="0"/>
                <a:ea typeface="Verlag Light"/>
              </a:rPr>
              <a:t>Dec 15</a:t>
            </a:r>
            <a:r>
              <a:rPr lang="en-US" altLang="ko-KR" sz="800" kern="0" dirty="0">
                <a:solidFill>
                  <a:prstClr val="white"/>
                </a:solidFill>
                <a:latin typeface="Verlag Book" pitchFamily="50" charset="0"/>
                <a:ea typeface="Verlag Light"/>
              </a:rPr>
              <a:t>)</a:t>
            </a:r>
          </a:p>
        </p:txBody>
      </p:sp>
      <p:sp>
        <p:nvSpPr>
          <p:cNvPr id="47" name="직사각형 325"/>
          <p:cNvSpPr/>
          <p:nvPr/>
        </p:nvSpPr>
        <p:spPr>
          <a:xfrm>
            <a:off x="601920" y="440059"/>
            <a:ext cx="1031729" cy="259213"/>
          </a:xfrm>
          <a:prstGeom prst="rect">
            <a:avLst/>
          </a:prstGeom>
          <a:solidFill>
            <a:schemeClr val="accent5">
              <a:lumMod val="75000"/>
            </a:schemeClr>
          </a:solidFill>
        </p:spPr>
        <p:txBody>
          <a:bodyPr wrap="square" lIns="104306" tIns="52153" rIns="104306" bIns="52153">
            <a:spAutoFit/>
          </a:bodyPr>
          <a:lstStyle/>
          <a:p>
            <a:pPr algn="ctr" defTabSz="1043056">
              <a:defRPr/>
            </a:pPr>
            <a:r>
              <a:rPr lang="en-US" altLang="ko-KR" sz="1000" b="1" kern="0" dirty="0">
                <a:ln w="3175">
                  <a:noFill/>
                </a:ln>
                <a:solidFill>
                  <a:prstClr val="white"/>
                </a:solidFill>
                <a:latin typeface="Verlag Light" pitchFamily="50" charset="0"/>
                <a:ea typeface="Verlag Light"/>
                <a:cs typeface="Verlag Light"/>
              </a:rPr>
              <a:t>JUNE</a:t>
            </a:r>
            <a:endParaRPr lang="ko-KR" altLang="en-US" sz="1000" b="1" kern="0" dirty="0">
              <a:ln w="3175">
                <a:noFill/>
              </a:ln>
              <a:solidFill>
                <a:prstClr val="white"/>
              </a:solidFill>
              <a:latin typeface="Verlag Light" pitchFamily="50" charset="0"/>
              <a:ea typeface="Verlag Light"/>
              <a:cs typeface="Verlag Light"/>
            </a:endParaRPr>
          </a:p>
        </p:txBody>
      </p:sp>
      <p:sp>
        <p:nvSpPr>
          <p:cNvPr id="48" name="직사각형 325"/>
          <p:cNvSpPr/>
          <p:nvPr/>
        </p:nvSpPr>
        <p:spPr>
          <a:xfrm>
            <a:off x="8078315" y="445569"/>
            <a:ext cx="1031729" cy="259213"/>
          </a:xfrm>
          <a:prstGeom prst="rect">
            <a:avLst/>
          </a:prstGeom>
          <a:solidFill>
            <a:schemeClr val="tx1">
              <a:lumMod val="50000"/>
              <a:lumOff val="50000"/>
            </a:schemeClr>
          </a:solidFill>
        </p:spPr>
        <p:txBody>
          <a:bodyPr wrap="square" lIns="104306" tIns="52153" rIns="104306" bIns="52153">
            <a:spAutoFit/>
          </a:bodyPr>
          <a:lstStyle/>
          <a:p>
            <a:pPr algn="ctr" defTabSz="1043056">
              <a:defRPr/>
            </a:pPr>
            <a:r>
              <a:rPr lang="en-US" altLang="ko-KR" sz="1000" b="1" kern="0" dirty="0">
                <a:ln w="3175">
                  <a:noFill/>
                </a:ln>
                <a:solidFill>
                  <a:prstClr val="white"/>
                </a:solidFill>
                <a:latin typeface="Verlag Light" pitchFamily="50" charset="0"/>
                <a:ea typeface="Verlag Light"/>
                <a:cs typeface="Verlag Light"/>
              </a:rPr>
              <a:t>JAN</a:t>
            </a:r>
            <a:endParaRPr lang="ko-KR" altLang="en-US" sz="1000" b="1" kern="0" dirty="0">
              <a:ln w="3175">
                <a:noFill/>
              </a:ln>
              <a:solidFill>
                <a:prstClr val="white"/>
              </a:solidFill>
              <a:latin typeface="Verlag Light" pitchFamily="50" charset="0"/>
              <a:ea typeface="Verlag Light"/>
              <a:cs typeface="Verlag Light"/>
            </a:endParaRPr>
          </a:p>
        </p:txBody>
      </p:sp>
      <p:pic>
        <p:nvPicPr>
          <p:cNvPr id="49" name="image27.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5106256" y="2328197"/>
            <a:ext cx="594747" cy="564730"/>
          </a:xfrm>
          <a:prstGeom prst="rect">
            <a:avLst/>
          </a:prstGeom>
          <a:ln w="12700">
            <a:miter lim="400000"/>
          </a:ln>
        </p:spPr>
      </p:pic>
      <p:sp>
        <p:nvSpPr>
          <p:cNvPr id="50" name="직사각형 325"/>
          <p:cNvSpPr/>
          <p:nvPr/>
        </p:nvSpPr>
        <p:spPr>
          <a:xfrm>
            <a:off x="-456699" y="433725"/>
            <a:ext cx="1031729" cy="259213"/>
          </a:xfrm>
          <a:prstGeom prst="rect">
            <a:avLst/>
          </a:prstGeom>
          <a:solidFill>
            <a:schemeClr val="accent5">
              <a:lumMod val="75000"/>
            </a:schemeClr>
          </a:solidFill>
        </p:spPr>
        <p:txBody>
          <a:bodyPr wrap="square" lIns="104306" tIns="52153" rIns="104306" bIns="52153">
            <a:spAutoFit/>
          </a:bodyPr>
          <a:lstStyle/>
          <a:p>
            <a:pPr algn="r" defTabSz="1043056">
              <a:defRPr/>
            </a:pPr>
            <a:r>
              <a:rPr lang="en-US" altLang="ko-KR" sz="1000" b="1" kern="0" dirty="0">
                <a:ln w="3175">
                  <a:noFill/>
                </a:ln>
                <a:solidFill>
                  <a:prstClr val="white"/>
                </a:solidFill>
                <a:latin typeface="Verlag Light" pitchFamily="50" charset="0"/>
                <a:ea typeface="Verlag Light"/>
                <a:cs typeface="Verlag Light"/>
              </a:rPr>
              <a:t>MAY</a:t>
            </a:r>
            <a:endParaRPr lang="ko-KR" altLang="en-US" sz="1000" b="1" kern="0" dirty="0">
              <a:ln w="3175">
                <a:noFill/>
              </a:ln>
              <a:solidFill>
                <a:prstClr val="white"/>
              </a:solidFill>
              <a:latin typeface="Verlag Light" pitchFamily="50" charset="0"/>
              <a:ea typeface="Verlag Light"/>
              <a:cs typeface="Verlag Light"/>
            </a:endParaRPr>
          </a:p>
        </p:txBody>
      </p:sp>
    </p:spTree>
    <p:extLst>
      <p:ext uri="{BB962C8B-B14F-4D97-AF65-F5344CB8AC3E}">
        <p14:creationId xmlns:p14="http://schemas.microsoft.com/office/powerpoint/2010/main" val="463057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5718" y="1338593"/>
            <a:ext cx="1712564" cy="4229330"/>
          </a:xfrm>
          <a:prstGeom prst="rect">
            <a:avLst/>
          </a:prstGeom>
        </p:spPr>
      </p:pic>
      <p:sp>
        <p:nvSpPr>
          <p:cNvPr id="3" name="TextBox 2"/>
          <p:cNvSpPr txBox="1"/>
          <p:nvPr/>
        </p:nvSpPr>
        <p:spPr>
          <a:xfrm>
            <a:off x="1" y="372673"/>
            <a:ext cx="9143999" cy="523220"/>
          </a:xfrm>
          <a:prstGeom prst="rect">
            <a:avLst/>
          </a:prstGeom>
          <a:noFill/>
        </p:spPr>
        <p:txBody>
          <a:bodyPr wrap="square" rtlCol="0">
            <a:spAutoFit/>
          </a:bodyPr>
          <a:lstStyle/>
          <a:p>
            <a:pPr algn="ctr"/>
            <a:r>
              <a:rPr lang="en-US" sz="2800" cap="all" dirty="0">
                <a:solidFill>
                  <a:srgbClr val="00A8CC"/>
                </a:solidFill>
                <a:latin typeface="Arial" charset="0"/>
                <a:ea typeface="Arial" charset="0"/>
                <a:cs typeface="Arial" charset="0"/>
              </a:rPr>
              <a:t>The Future Is Here…Are You Ready?</a:t>
            </a:r>
          </a:p>
        </p:txBody>
      </p:sp>
    </p:spTree>
    <p:extLst>
      <p:ext uri="{BB962C8B-B14F-4D97-AF65-F5344CB8AC3E}">
        <p14:creationId xmlns:p14="http://schemas.microsoft.com/office/powerpoint/2010/main" val="86582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M09500731 ageloc head blue.jpg"/>
          <p:cNvPicPr>
            <a:picLocks noChangeAspect="1"/>
          </p:cNvPicPr>
          <p:nvPr/>
        </p:nvPicPr>
        <p:blipFill rotWithShape="1">
          <a:blip r:embed="rId2" cstate="print">
            <a:extLst>
              <a:ext uri="{28A0092B-C50C-407E-A947-70E740481C1C}">
                <a14:useLocalDpi xmlns:a14="http://schemas.microsoft.com/office/drawing/2010/main" val="0"/>
              </a:ext>
            </a:extLst>
          </a:blip>
          <a:srcRect l="-1881" t="11741" b="18419"/>
          <a:stretch/>
        </p:blipFill>
        <p:spPr>
          <a:xfrm>
            <a:off x="125119" y="0"/>
            <a:ext cx="9134471" cy="5218011"/>
          </a:xfrm>
          <a:prstGeom prst="rect">
            <a:avLst/>
          </a:prstGeom>
        </p:spPr>
      </p:pic>
      <p:pic>
        <p:nvPicPr>
          <p:cNvPr id="2" name="Picture 1"/>
          <p:cNvPicPr>
            <a:picLocks noChangeAspect="1"/>
          </p:cNvPicPr>
          <p:nvPr/>
        </p:nvPicPr>
        <p:blipFill>
          <a:blip r:embed="rId3"/>
          <a:stretch>
            <a:fillRect/>
          </a:stretch>
        </p:blipFill>
        <p:spPr>
          <a:xfrm>
            <a:off x="0" y="0"/>
            <a:ext cx="293748" cy="5218011"/>
          </a:xfrm>
          <a:prstGeom prst="rect">
            <a:avLst/>
          </a:prstGeom>
        </p:spPr>
      </p:pic>
      <p:sp>
        <p:nvSpPr>
          <p:cNvPr id="3" name="Title 1"/>
          <p:cNvSpPr txBox="1">
            <a:spLocks/>
          </p:cNvSpPr>
          <p:nvPr/>
        </p:nvSpPr>
        <p:spPr>
          <a:xfrm rot="16200000">
            <a:off x="-931451" y="1227953"/>
            <a:ext cx="1825037" cy="1721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REVIEW: TRENDS</a:t>
            </a:r>
          </a:p>
        </p:txBody>
      </p:sp>
      <p:sp>
        <p:nvSpPr>
          <p:cNvPr id="4" name="Title 1"/>
          <p:cNvSpPr txBox="1">
            <a:spLocks/>
          </p:cNvSpPr>
          <p:nvPr/>
        </p:nvSpPr>
        <p:spPr>
          <a:xfrm>
            <a:off x="525692" y="303335"/>
            <a:ext cx="10565641" cy="45108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800" dirty="0">
                <a:solidFill>
                  <a:srgbClr val="3BB0C9"/>
                </a:solidFill>
                <a:latin typeface="Arial"/>
                <a:cs typeface="Arial"/>
              </a:rPr>
              <a:t>High-tech beauty gadgets are in high demand.</a:t>
            </a:r>
          </a:p>
        </p:txBody>
      </p:sp>
      <p:sp>
        <p:nvSpPr>
          <p:cNvPr id="5" name="Content Placeholder 2"/>
          <p:cNvSpPr>
            <a:spLocks noGrp="1"/>
          </p:cNvSpPr>
          <p:nvPr>
            <p:ph idx="1"/>
          </p:nvPr>
        </p:nvSpPr>
        <p:spPr>
          <a:xfrm>
            <a:off x="4273267" y="3755285"/>
            <a:ext cx="4479388" cy="1117525"/>
          </a:xfrm>
        </p:spPr>
        <p:txBody>
          <a:bodyPr>
            <a:noAutofit/>
          </a:bodyPr>
          <a:lstStyle/>
          <a:p>
            <a:pPr marL="0" indent="0">
              <a:buNone/>
            </a:pPr>
            <a:r>
              <a:rPr lang="en-US" sz="2200" dirty="0">
                <a:solidFill>
                  <a:schemeClr val="accent5"/>
                </a:solidFill>
                <a:latin typeface="Arial"/>
                <a:cs typeface="Arial"/>
              </a:rPr>
              <a:t>OF WOMEN WOULD LIKE TO OWN A NEW BEAUTY DEVICE.</a:t>
            </a:r>
          </a:p>
          <a:p>
            <a:pPr marL="0" indent="0">
              <a:buNone/>
            </a:pPr>
            <a:endParaRPr lang="en-US" sz="2200" dirty="0">
              <a:solidFill>
                <a:schemeClr val="accent5"/>
              </a:solidFill>
              <a:latin typeface="Arial"/>
              <a:cs typeface="Arial"/>
            </a:endParaRPr>
          </a:p>
        </p:txBody>
      </p:sp>
      <p:sp>
        <p:nvSpPr>
          <p:cNvPr id="6" name="TextBox 5"/>
          <p:cNvSpPr txBox="1"/>
          <p:nvPr/>
        </p:nvSpPr>
        <p:spPr>
          <a:xfrm>
            <a:off x="3726891" y="4745694"/>
            <a:ext cx="6821619" cy="215444"/>
          </a:xfrm>
          <a:prstGeom prst="rect">
            <a:avLst/>
          </a:prstGeom>
          <a:noFill/>
        </p:spPr>
        <p:txBody>
          <a:bodyPr wrap="square" rtlCol="0">
            <a:spAutoFit/>
          </a:bodyPr>
          <a:lstStyle/>
          <a:p>
            <a:r>
              <a:rPr lang="en-US" sz="800" dirty="0">
                <a:solidFill>
                  <a:schemeClr val="tx1">
                    <a:lumMod val="50000"/>
                    <a:lumOff val="50000"/>
                  </a:schemeClr>
                </a:solidFill>
                <a:latin typeface="Arial"/>
                <a:cs typeface="Arial"/>
              </a:rPr>
              <a:t>“BEAUTY DEVICES ARE ‘CREATING A NEW BENCHMARK IN FACIAL SKINCARE,’” COSMETICS DESIGN, 2013</a:t>
            </a:r>
          </a:p>
        </p:txBody>
      </p:sp>
      <p:sp>
        <p:nvSpPr>
          <p:cNvPr id="7" name="Rectangle 6"/>
          <p:cNvSpPr/>
          <p:nvPr/>
        </p:nvSpPr>
        <p:spPr>
          <a:xfrm>
            <a:off x="4303569" y="2806105"/>
            <a:ext cx="1981344" cy="1169551"/>
          </a:xfrm>
          <a:prstGeom prst="rect">
            <a:avLst/>
          </a:prstGeom>
        </p:spPr>
        <p:txBody>
          <a:bodyPr wrap="none">
            <a:spAutoFit/>
          </a:bodyPr>
          <a:lstStyle/>
          <a:p>
            <a:pPr lvl="0">
              <a:spcBef>
                <a:spcPct val="20000"/>
              </a:spcBef>
            </a:pPr>
            <a:r>
              <a:rPr lang="en-US" sz="7000" dirty="0">
                <a:solidFill>
                  <a:srgbClr val="4BACC6"/>
                </a:solidFill>
                <a:latin typeface="Arial"/>
                <a:cs typeface="Arial"/>
              </a:rPr>
              <a:t>70% </a:t>
            </a:r>
          </a:p>
        </p:txBody>
      </p:sp>
      <p:sp>
        <p:nvSpPr>
          <p:cNvPr id="9" name="TextBox 8"/>
          <p:cNvSpPr txBox="1"/>
          <p:nvPr/>
        </p:nvSpPr>
        <p:spPr>
          <a:xfrm>
            <a:off x="11589901" y="2256543"/>
            <a:ext cx="184666" cy="369332"/>
          </a:xfrm>
          <a:prstGeom prst="rect">
            <a:avLst/>
          </a:prstGeom>
          <a:noFill/>
        </p:spPr>
        <p:txBody>
          <a:bodyPr wrap="none" rtlCol="0">
            <a:spAutoFit/>
          </a:bodyPr>
          <a:lstStyle/>
          <a:p>
            <a:endParaRPr lang="en-US" dirty="0"/>
          </a:p>
        </p:txBody>
      </p:sp>
      <p:sp>
        <p:nvSpPr>
          <p:cNvPr id="10" name="TextBox 9"/>
          <p:cNvSpPr txBox="1"/>
          <p:nvPr/>
        </p:nvSpPr>
        <p:spPr>
          <a:xfrm>
            <a:off x="-2157694" y="3255341"/>
            <a:ext cx="184666" cy="369332"/>
          </a:xfrm>
          <a:prstGeom prst="rect">
            <a:avLst/>
          </a:prstGeom>
          <a:noFill/>
        </p:spPr>
        <p:txBody>
          <a:bodyPr wrap="none" rtlCol="0">
            <a:spAutoFit/>
          </a:bodyPr>
          <a:lstStyle/>
          <a:p>
            <a:endParaRPr lang="en-US" dirty="0"/>
          </a:p>
        </p:txBody>
      </p:sp>
      <p:sp>
        <p:nvSpPr>
          <p:cNvPr id="11" name="TextBox 10"/>
          <p:cNvSpPr txBox="1"/>
          <p:nvPr/>
        </p:nvSpPr>
        <p:spPr>
          <a:xfrm>
            <a:off x="-1257628" y="1676994"/>
            <a:ext cx="184666" cy="369332"/>
          </a:xfrm>
          <a:prstGeom prst="rect">
            <a:avLst/>
          </a:prstGeom>
          <a:noFill/>
        </p:spPr>
        <p:txBody>
          <a:bodyPr wrap="none" rtlCol="0">
            <a:spAutoFit/>
          </a:bodyPr>
          <a:lstStyle/>
          <a:p>
            <a:endParaRPr lang="en-US" dirty="0"/>
          </a:p>
        </p:txBody>
      </p:sp>
      <p:sp>
        <p:nvSpPr>
          <p:cNvPr id="12" name="TextBox 11"/>
          <p:cNvSpPr txBox="1"/>
          <p:nvPr/>
        </p:nvSpPr>
        <p:spPr>
          <a:xfrm>
            <a:off x="-2897475" y="2416844"/>
            <a:ext cx="184666" cy="369332"/>
          </a:xfrm>
          <a:prstGeom prst="rect">
            <a:avLst/>
          </a:prstGeom>
          <a:noFill/>
        </p:spPr>
        <p:txBody>
          <a:bodyPr wrap="none" rtlCol="0">
            <a:spAutoFit/>
          </a:bodyPr>
          <a:lstStyle/>
          <a:p>
            <a:endParaRPr lang="en-US" dirty="0"/>
          </a:p>
        </p:txBody>
      </p:sp>
      <p:sp>
        <p:nvSpPr>
          <p:cNvPr id="13" name="TextBox 12"/>
          <p:cNvSpPr txBox="1"/>
          <p:nvPr/>
        </p:nvSpPr>
        <p:spPr>
          <a:xfrm>
            <a:off x="10985746" y="1935941"/>
            <a:ext cx="184666" cy="369332"/>
          </a:xfrm>
          <a:prstGeom prst="rect">
            <a:avLst/>
          </a:prstGeom>
          <a:noFill/>
        </p:spPr>
        <p:txBody>
          <a:bodyPr wrap="none" rtlCol="0">
            <a:spAutoFit/>
          </a:bodyPr>
          <a:lstStyle/>
          <a:p>
            <a:endParaRPr lang="en-US" dirty="0"/>
          </a:p>
        </p:txBody>
      </p:sp>
      <p:pic>
        <p:nvPicPr>
          <p:cNvPr id="14" name="Picture 13"/>
          <p:cNvPicPr>
            <a:picLocks noChangeAspect="1"/>
          </p:cNvPicPr>
          <p:nvPr/>
        </p:nvPicPr>
        <p:blipFill>
          <a:blip r:embed="rId4"/>
          <a:stretch>
            <a:fillRect/>
          </a:stretch>
        </p:blipFill>
        <p:spPr>
          <a:xfrm>
            <a:off x="4377549" y="1267748"/>
            <a:ext cx="3081911" cy="1755639"/>
          </a:xfrm>
          <a:prstGeom prst="rect">
            <a:avLst/>
          </a:prstGeom>
        </p:spPr>
      </p:pic>
    </p:spTree>
    <p:extLst>
      <p:ext uri="{BB962C8B-B14F-4D97-AF65-F5344CB8AC3E}">
        <p14:creationId xmlns:p14="http://schemas.microsoft.com/office/powerpoint/2010/main" val="57730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293748" cy="5218011"/>
          </a:xfrm>
          <a:prstGeom prst="rect">
            <a:avLst/>
          </a:prstGeom>
        </p:spPr>
      </p:pic>
      <p:sp>
        <p:nvSpPr>
          <p:cNvPr id="3" name="Title 1"/>
          <p:cNvSpPr txBox="1">
            <a:spLocks/>
          </p:cNvSpPr>
          <p:nvPr/>
        </p:nvSpPr>
        <p:spPr>
          <a:xfrm rot="16200000">
            <a:off x="-931451" y="1227953"/>
            <a:ext cx="1825037" cy="1721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REVIEW: TRENDS</a:t>
            </a:r>
          </a:p>
        </p:txBody>
      </p:sp>
      <p:sp>
        <p:nvSpPr>
          <p:cNvPr id="4" name="Content Placeholder 2"/>
          <p:cNvSpPr>
            <a:spLocks noGrp="1"/>
          </p:cNvSpPr>
          <p:nvPr>
            <p:ph idx="1"/>
          </p:nvPr>
        </p:nvSpPr>
        <p:spPr>
          <a:xfrm>
            <a:off x="433039" y="3568111"/>
            <a:ext cx="6879762" cy="1304378"/>
          </a:xfrm>
        </p:spPr>
        <p:txBody>
          <a:bodyPr>
            <a:normAutofit fontScale="85000" lnSpcReduction="10000"/>
          </a:bodyPr>
          <a:lstStyle/>
          <a:p>
            <a:pPr marL="0" indent="0">
              <a:lnSpc>
                <a:spcPts val="2400"/>
              </a:lnSpc>
              <a:buNone/>
            </a:pPr>
            <a:r>
              <a:rPr lang="en-US" sz="2200" dirty="0">
                <a:solidFill>
                  <a:schemeClr val="tx1">
                    <a:lumMod val="50000"/>
                    <a:lumOff val="50000"/>
                  </a:schemeClr>
                </a:solidFill>
                <a:latin typeface="Arial"/>
                <a:cs typeface="Arial"/>
              </a:rPr>
              <a:t>Consumers are moving away from traditional, mass-produced products. They are increasingly looking for </a:t>
            </a:r>
            <a:r>
              <a:rPr lang="en-US" sz="2200" dirty="0">
                <a:solidFill>
                  <a:srgbClr val="3BB0C9"/>
                </a:solidFill>
                <a:latin typeface="Arial"/>
                <a:cs typeface="Arial"/>
              </a:rPr>
              <a:t>solutions that fit their specific needs and engaging in product creation.</a:t>
            </a:r>
          </a:p>
        </p:txBody>
      </p:sp>
      <p:sp>
        <p:nvSpPr>
          <p:cNvPr id="5" name="TextBox 4"/>
          <p:cNvSpPr txBox="1"/>
          <p:nvPr/>
        </p:nvSpPr>
        <p:spPr>
          <a:xfrm>
            <a:off x="461260" y="4663338"/>
            <a:ext cx="8351486" cy="230832"/>
          </a:xfrm>
          <a:prstGeom prst="rect">
            <a:avLst/>
          </a:prstGeom>
          <a:noFill/>
        </p:spPr>
        <p:txBody>
          <a:bodyPr wrap="square" rtlCol="0">
            <a:spAutoFit/>
          </a:bodyPr>
          <a:lstStyle/>
          <a:p>
            <a:r>
              <a:rPr lang="en-US" sz="900" dirty="0">
                <a:solidFill>
                  <a:schemeClr val="tx1">
                    <a:lumMod val="50000"/>
                    <a:lumOff val="50000"/>
                  </a:schemeClr>
                </a:solidFill>
                <a:latin typeface="Arial"/>
                <a:cs typeface="Arial"/>
              </a:rPr>
              <a:t>“FIVE GAME-CHANGING CONSUMER TRENDS,” BUSINESS DEVELOPMENT BANK OF CANADA, 2013</a:t>
            </a:r>
          </a:p>
        </p:txBody>
      </p:sp>
      <p:sp>
        <p:nvSpPr>
          <p:cNvPr id="6" name="Title 1"/>
          <p:cNvSpPr txBox="1">
            <a:spLocks/>
          </p:cNvSpPr>
          <p:nvPr/>
        </p:nvSpPr>
        <p:spPr>
          <a:xfrm>
            <a:off x="461260" y="87751"/>
            <a:ext cx="9425925" cy="137648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3BB0C9"/>
                </a:solidFill>
                <a:latin typeface="Arial"/>
                <a:cs typeface="Arial"/>
              </a:rPr>
              <a:t>Product customization </a:t>
            </a:r>
            <a:br>
              <a:rPr lang="en-US" sz="2800" dirty="0">
                <a:solidFill>
                  <a:srgbClr val="3BB0C9"/>
                </a:solidFill>
                <a:latin typeface="Arial"/>
                <a:cs typeface="Arial"/>
              </a:rPr>
            </a:br>
            <a:r>
              <a:rPr lang="en-US" sz="2800" dirty="0">
                <a:solidFill>
                  <a:srgbClr val="3BB0C9"/>
                </a:solidFill>
                <a:latin typeface="Arial"/>
                <a:cs typeface="Arial"/>
              </a:rPr>
              <a:t>is becoming increasingly popular.</a:t>
            </a:r>
          </a:p>
        </p:txBody>
      </p:sp>
      <p:pic>
        <p:nvPicPr>
          <p:cNvPr id="7" name="Picture 6"/>
          <p:cNvPicPr>
            <a:picLocks noChangeAspect="1"/>
          </p:cNvPicPr>
          <p:nvPr/>
        </p:nvPicPr>
        <p:blipFill rotWithShape="1">
          <a:blip r:embed="rId4"/>
          <a:srcRect r="34251"/>
          <a:stretch/>
        </p:blipFill>
        <p:spPr>
          <a:xfrm>
            <a:off x="1323642" y="1488898"/>
            <a:ext cx="3115043" cy="1961117"/>
          </a:xfrm>
          <a:prstGeom prst="rect">
            <a:avLst/>
          </a:prstGeom>
        </p:spPr>
      </p:pic>
      <p:pic>
        <p:nvPicPr>
          <p:cNvPr id="8" name="Picture 7"/>
          <p:cNvPicPr>
            <a:picLocks noChangeAspect="1"/>
          </p:cNvPicPr>
          <p:nvPr/>
        </p:nvPicPr>
        <p:blipFill rotWithShape="1">
          <a:blip r:embed="rId4"/>
          <a:srcRect l="65228"/>
          <a:stretch/>
        </p:blipFill>
        <p:spPr>
          <a:xfrm>
            <a:off x="7521234" y="1488898"/>
            <a:ext cx="1647426" cy="1961117"/>
          </a:xfrm>
          <a:prstGeom prst="rect">
            <a:avLst/>
          </a:prstGeom>
        </p:spPr>
      </p:pic>
    </p:spTree>
    <p:extLst>
      <p:ext uri="{BB962C8B-B14F-4D97-AF65-F5344CB8AC3E}">
        <p14:creationId xmlns:p14="http://schemas.microsoft.com/office/powerpoint/2010/main" val="47374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93748" cy="5218011"/>
          </a:xfrm>
          <a:prstGeom prst="rect">
            <a:avLst/>
          </a:prstGeom>
        </p:spPr>
      </p:pic>
      <p:sp>
        <p:nvSpPr>
          <p:cNvPr id="3" name="Title 1"/>
          <p:cNvSpPr txBox="1">
            <a:spLocks/>
          </p:cNvSpPr>
          <p:nvPr/>
        </p:nvSpPr>
        <p:spPr>
          <a:xfrm rot="16200000">
            <a:off x="-931451" y="1227953"/>
            <a:ext cx="1825037" cy="1721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REVIEW: TRENDS</a:t>
            </a:r>
          </a:p>
        </p:txBody>
      </p:sp>
      <p:sp>
        <p:nvSpPr>
          <p:cNvPr id="4" name="TextBox 3"/>
          <p:cNvSpPr txBox="1"/>
          <p:nvPr/>
        </p:nvSpPr>
        <p:spPr>
          <a:xfrm>
            <a:off x="537307" y="3668689"/>
            <a:ext cx="3771286" cy="1020792"/>
          </a:xfrm>
          <a:prstGeom prst="rect">
            <a:avLst/>
          </a:prstGeom>
          <a:noFill/>
        </p:spPr>
        <p:txBody>
          <a:bodyPr wrap="square" rtlCol="0">
            <a:spAutoFit/>
          </a:bodyPr>
          <a:lstStyle/>
          <a:p>
            <a:pPr>
              <a:lnSpc>
                <a:spcPts val="2400"/>
              </a:lnSpc>
            </a:pPr>
            <a:r>
              <a:rPr lang="en-US" sz="2200" dirty="0">
                <a:solidFill>
                  <a:schemeClr val="tx1">
                    <a:lumMod val="50000"/>
                    <a:lumOff val="50000"/>
                  </a:schemeClr>
                </a:solidFill>
                <a:latin typeface="Arial"/>
                <a:cs typeface="Arial"/>
              </a:rPr>
              <a:t>Consumers often seek guidance from experts on which beauty items to buy. </a:t>
            </a:r>
          </a:p>
        </p:txBody>
      </p:sp>
      <p:sp>
        <p:nvSpPr>
          <p:cNvPr id="5" name="TextBox 4"/>
          <p:cNvSpPr txBox="1"/>
          <p:nvPr/>
        </p:nvSpPr>
        <p:spPr>
          <a:xfrm>
            <a:off x="537308" y="4713913"/>
            <a:ext cx="7414846" cy="230832"/>
          </a:xfrm>
          <a:prstGeom prst="rect">
            <a:avLst/>
          </a:prstGeom>
          <a:noFill/>
        </p:spPr>
        <p:txBody>
          <a:bodyPr wrap="square" rtlCol="0">
            <a:spAutoFit/>
          </a:bodyPr>
          <a:lstStyle/>
          <a:p>
            <a:r>
              <a:rPr lang="en-US" sz="900" dirty="0">
                <a:solidFill>
                  <a:srgbClr val="7F7F7F"/>
                </a:solidFill>
                <a:latin typeface="Arial"/>
                <a:cs typeface="Arial"/>
              </a:rPr>
              <a:t>“SHOPPING FOR BEAUTY PRODUCTS,” MINTEL, US, DECEMBER 2013</a:t>
            </a:r>
          </a:p>
        </p:txBody>
      </p:sp>
      <p:sp>
        <p:nvSpPr>
          <p:cNvPr id="6" name="Title 1"/>
          <p:cNvSpPr txBox="1">
            <a:spLocks/>
          </p:cNvSpPr>
          <p:nvPr/>
        </p:nvSpPr>
        <p:spPr>
          <a:xfrm>
            <a:off x="369948" y="160301"/>
            <a:ext cx="8748652" cy="73778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800" dirty="0">
                <a:solidFill>
                  <a:srgbClr val="3BB0C9"/>
                </a:solidFill>
                <a:latin typeface="Arial"/>
                <a:cs typeface="Arial"/>
              </a:rPr>
              <a:t>Consumers seek expertise, simplicity &amp; convenience.</a:t>
            </a:r>
          </a:p>
        </p:txBody>
      </p:sp>
      <p:sp>
        <p:nvSpPr>
          <p:cNvPr id="7" name="TextBox 6"/>
          <p:cNvSpPr txBox="1"/>
          <p:nvPr/>
        </p:nvSpPr>
        <p:spPr>
          <a:xfrm>
            <a:off x="5026522" y="3668689"/>
            <a:ext cx="3630174" cy="1328569"/>
          </a:xfrm>
          <a:prstGeom prst="rect">
            <a:avLst/>
          </a:prstGeom>
          <a:noFill/>
        </p:spPr>
        <p:txBody>
          <a:bodyPr wrap="square" rtlCol="0">
            <a:spAutoFit/>
          </a:bodyPr>
          <a:lstStyle/>
          <a:p>
            <a:pPr>
              <a:lnSpc>
                <a:spcPts val="2400"/>
              </a:lnSpc>
            </a:pPr>
            <a:r>
              <a:rPr lang="en-US" sz="2200" dirty="0">
                <a:solidFill>
                  <a:schemeClr val="tx1">
                    <a:lumMod val="50000"/>
                    <a:lumOff val="50000"/>
                  </a:schemeClr>
                </a:solidFill>
                <a:latin typeface="Arial"/>
                <a:cs typeface="Arial"/>
              </a:rPr>
              <a:t>But once they know their regimen, they look for ways to simplify the buying process.</a:t>
            </a:r>
          </a:p>
        </p:txBody>
      </p:sp>
      <p:pic>
        <p:nvPicPr>
          <p:cNvPr id="8" name="Picture 7"/>
          <p:cNvPicPr>
            <a:picLocks noChangeAspect="1"/>
          </p:cNvPicPr>
          <p:nvPr/>
        </p:nvPicPr>
        <p:blipFill rotWithShape="1">
          <a:blip r:embed="rId3"/>
          <a:srcRect r="51263"/>
          <a:stretch/>
        </p:blipFill>
        <p:spPr>
          <a:xfrm>
            <a:off x="611287" y="1217598"/>
            <a:ext cx="2828694" cy="2309254"/>
          </a:xfrm>
          <a:prstGeom prst="rect">
            <a:avLst/>
          </a:prstGeom>
        </p:spPr>
      </p:pic>
      <p:pic>
        <p:nvPicPr>
          <p:cNvPr id="9" name="Picture 8"/>
          <p:cNvPicPr>
            <a:picLocks noChangeAspect="1"/>
          </p:cNvPicPr>
          <p:nvPr/>
        </p:nvPicPr>
        <p:blipFill rotWithShape="1">
          <a:blip r:embed="rId3"/>
          <a:srcRect l="57929"/>
          <a:stretch/>
        </p:blipFill>
        <p:spPr>
          <a:xfrm>
            <a:off x="4956535" y="1254591"/>
            <a:ext cx="2441845" cy="2309254"/>
          </a:xfrm>
          <a:prstGeom prst="rect">
            <a:avLst/>
          </a:prstGeom>
        </p:spPr>
      </p:pic>
    </p:spTree>
    <p:extLst>
      <p:ext uri="{BB962C8B-B14F-4D97-AF65-F5344CB8AC3E}">
        <p14:creationId xmlns:p14="http://schemas.microsoft.com/office/powerpoint/2010/main" val="192040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2645680"/>
            <a:ext cx="1778922" cy="1280160"/>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70578" y="3967398"/>
            <a:ext cx="1819210" cy="128016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46415" y="2625781"/>
            <a:ext cx="1823297" cy="1280160"/>
          </a:xfrm>
          <a:prstGeom prst="rect">
            <a:avLst/>
          </a:prstGeom>
        </p:spPr>
      </p:pic>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15679" y="1332438"/>
            <a:ext cx="1837944" cy="1293343"/>
          </a:xfrm>
          <a:prstGeom prst="rect">
            <a:avLst/>
          </a:prstGeom>
        </p:spPr>
      </p:pic>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7329512" y="1321941"/>
            <a:ext cx="1819210" cy="1280160"/>
          </a:xfrm>
          <a:prstGeom prst="rect">
            <a:avLst/>
          </a:prstGeom>
        </p:spPr>
      </p:pic>
      <p:pic>
        <p:nvPicPr>
          <p:cNvPr id="7" name="Picture 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0" y="1321941"/>
            <a:ext cx="1778920" cy="1280160"/>
          </a:xfrm>
          <a:prstGeom prst="rect">
            <a:avLst/>
          </a:prstGeom>
        </p:spPr>
      </p:pic>
      <p:pic>
        <p:nvPicPr>
          <p:cNvPr id="8" name="Picture 7"/>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flipH="1">
            <a:off x="5470578" y="1321941"/>
            <a:ext cx="1819210" cy="1280160"/>
          </a:xfrm>
          <a:prstGeom prst="rect">
            <a:avLst/>
          </a:prstGeom>
        </p:spPr>
      </p:pic>
      <p:pic>
        <p:nvPicPr>
          <p:cNvPr id="9" name="Picture 8"/>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 y="-3878"/>
            <a:ext cx="1778920" cy="1280160"/>
          </a:xfrm>
          <a:prstGeom prst="rect">
            <a:avLst/>
          </a:prstGeom>
        </p:spPr>
      </p:pic>
      <p:pic>
        <p:nvPicPr>
          <p:cNvPr id="10" name="Picture 9"/>
          <p:cNvPicPr>
            <a:picLocks noChangeAspect="1"/>
          </p:cNvPicPr>
          <p:nvPr/>
        </p:nvPicPr>
        <p:blipFill rotWithShape="1">
          <a:blip r:embed="rId11" cstate="screen">
            <a:extLst>
              <a:ext uri="{28A0092B-C50C-407E-A947-70E740481C1C}">
                <a14:useLocalDpi xmlns:a14="http://schemas.microsoft.com/office/drawing/2010/main"/>
              </a:ext>
            </a:extLst>
          </a:blip>
          <a:srcRect l="-1218"/>
          <a:stretch/>
        </p:blipFill>
        <p:spPr>
          <a:xfrm>
            <a:off x="3632634" y="-3878"/>
            <a:ext cx="1841379" cy="1280160"/>
          </a:xfrm>
          <a:prstGeom prst="rect">
            <a:avLst/>
          </a:prstGeom>
        </p:spPr>
      </p:pic>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491568" y="-3878"/>
            <a:ext cx="1819210" cy="1280160"/>
          </a:xfrm>
          <a:prstGeom prst="rect">
            <a:avLst/>
          </a:prstGeom>
        </p:spPr>
      </p:pic>
      <p:pic>
        <p:nvPicPr>
          <p:cNvPr id="12" name="Picture 11"/>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331257" y="3"/>
            <a:ext cx="1823293" cy="1280160"/>
          </a:xfrm>
          <a:prstGeom prst="rect">
            <a:avLst/>
          </a:prstGeom>
        </p:spPr>
      </p:pic>
      <p:pic>
        <p:nvPicPr>
          <p:cNvPr id="13" name="Picture 12"/>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805186" y="10500"/>
            <a:ext cx="1823293" cy="1280160"/>
          </a:xfrm>
          <a:prstGeom prst="rect">
            <a:avLst/>
          </a:prstGeom>
        </p:spPr>
      </p:pic>
      <p:pic>
        <p:nvPicPr>
          <p:cNvPr id="14" name="Picture 13"/>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320761" y="3948586"/>
            <a:ext cx="1837944" cy="1293343"/>
          </a:xfrm>
          <a:prstGeom prst="rect">
            <a:avLst/>
          </a:prstGeom>
        </p:spPr>
      </p:pic>
      <p:pic>
        <p:nvPicPr>
          <p:cNvPr id="15" name="Picture 14"/>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796050" y="3965186"/>
            <a:ext cx="1805856" cy="1280160"/>
          </a:xfrm>
          <a:prstGeom prst="rect">
            <a:avLst/>
          </a:prstGeom>
        </p:spPr>
      </p:pic>
      <p:pic>
        <p:nvPicPr>
          <p:cNvPr id="16" name="Picture 15"/>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3643129" y="3967398"/>
            <a:ext cx="1805859" cy="1280160"/>
          </a:xfrm>
          <a:prstGeom prst="rect">
            <a:avLst/>
          </a:prstGeom>
        </p:spPr>
      </p:pic>
      <p:pic>
        <p:nvPicPr>
          <p:cNvPr id="17" name="Picture 16"/>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0" y="3967398"/>
            <a:ext cx="1765963" cy="1280160"/>
          </a:xfrm>
          <a:prstGeom prst="rect">
            <a:avLst/>
          </a:prstGeom>
        </p:spPr>
      </p:pic>
      <p:pic>
        <p:nvPicPr>
          <p:cNvPr id="18" name="RM150200010_255-FADE.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flipH="1">
            <a:off x="3961251" y="1435052"/>
            <a:ext cx="1281226" cy="2381458"/>
          </a:xfrm>
          <a:prstGeom prst="rect">
            <a:avLst/>
          </a:prstGeom>
          <a:ln w="12700">
            <a:miter lim="400000"/>
          </a:ln>
          <a:effectLst>
            <a:glow rad="342900">
              <a:schemeClr val="bg1">
                <a:alpha val="12000"/>
              </a:schemeClr>
            </a:glow>
          </a:effectLst>
        </p:spPr>
      </p:pic>
      <p:grpSp>
        <p:nvGrpSpPr>
          <p:cNvPr id="19" name="Group 18"/>
          <p:cNvGrpSpPr/>
          <p:nvPr/>
        </p:nvGrpSpPr>
        <p:grpSpPr>
          <a:xfrm flipH="1">
            <a:off x="-79407" y="-85873"/>
            <a:ext cx="2157469" cy="495253"/>
            <a:chOff x="696493" y="185396"/>
            <a:chExt cx="2387662" cy="616900"/>
          </a:xfrm>
        </p:grpSpPr>
        <p:sp>
          <p:nvSpPr>
            <p:cNvPr id="20" name="Rectangle 19"/>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pic>
        <p:nvPicPr>
          <p:cNvPr id="22" name="Picture 21"/>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1813605" y="2657272"/>
            <a:ext cx="1819210" cy="1280160"/>
          </a:xfrm>
          <a:prstGeom prst="rect">
            <a:avLst/>
          </a:prstGeom>
        </p:spPr>
      </p:pic>
      <p:pic>
        <p:nvPicPr>
          <p:cNvPr id="23" name="Picture 22"/>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5467397" y="2641434"/>
            <a:ext cx="1820136" cy="1280160"/>
          </a:xfrm>
          <a:prstGeom prst="rect">
            <a:avLst/>
          </a:prstGeom>
        </p:spPr>
      </p:pic>
      <p:sp>
        <p:nvSpPr>
          <p:cNvPr id="24" name="TextBox 23"/>
          <p:cNvSpPr txBox="1"/>
          <p:nvPr/>
        </p:nvSpPr>
        <p:spPr>
          <a:xfrm>
            <a:off x="-64938" y="-52190"/>
            <a:ext cx="2233939" cy="415496"/>
          </a:xfrm>
          <a:prstGeom prst="rect">
            <a:avLst/>
          </a:prstGeom>
          <a:noFill/>
        </p:spPr>
        <p:txBody>
          <a:bodyPr wrap="none" lIns="121917" tIns="60959" rIns="121917" bIns="60959" rtlCol="0">
            <a:spAutoFit/>
          </a:bodyPr>
          <a:lstStyle/>
          <a:p>
            <a:r>
              <a:rPr lang="en-US" sz="1900" dirty="0">
                <a:solidFill>
                  <a:schemeClr val="bg1"/>
                </a:solidFill>
                <a:latin typeface="Arial"/>
                <a:cs typeface="Arial"/>
              </a:rPr>
              <a:t>let’s talk about </a:t>
            </a:r>
            <a:r>
              <a:rPr lang="en-US" sz="1900" b="1" dirty="0">
                <a:solidFill>
                  <a:schemeClr val="bg1"/>
                </a:solidFill>
                <a:latin typeface="Arial"/>
                <a:ea typeface="Verlag" charset="0"/>
                <a:cs typeface="Arial"/>
              </a:rPr>
              <a:t>me</a:t>
            </a:r>
          </a:p>
        </p:txBody>
      </p:sp>
    </p:spTree>
    <p:extLst>
      <p:ext uri="{BB962C8B-B14F-4D97-AF65-F5344CB8AC3E}">
        <p14:creationId xmlns:p14="http://schemas.microsoft.com/office/powerpoint/2010/main" val="279386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8</a:t>
            </a:fld>
            <a:endParaRPr lang="en-US" dirty="0"/>
          </a:p>
        </p:txBody>
      </p:sp>
      <p:pic>
        <p:nvPicPr>
          <p:cNvPr id="26" name="Pictur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759" y="660197"/>
            <a:ext cx="2358485" cy="3836852"/>
          </a:xfrm>
          <a:prstGeom prst="rect">
            <a:avLst/>
          </a:prstGeom>
        </p:spPr>
      </p:pic>
      <p:pic>
        <p:nvPicPr>
          <p:cNvPr id="27" name="Picture 26" descr="RM15020008_13-PRODUCT.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33988" y="21774"/>
            <a:ext cx="3262316" cy="4688090"/>
          </a:xfrm>
          <a:prstGeom prst="rect">
            <a:avLst/>
          </a:prstGeom>
        </p:spPr>
      </p:pic>
      <p:pic>
        <p:nvPicPr>
          <p:cNvPr id="28" name="Picture 2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99125" y="25638"/>
            <a:ext cx="3144875" cy="4680361"/>
          </a:xfrm>
          <a:prstGeom prst="rect">
            <a:avLst/>
          </a:prstGeom>
        </p:spPr>
      </p:pic>
      <p:sp>
        <p:nvSpPr>
          <p:cNvPr id="29" name="Right Arrow 28"/>
          <p:cNvSpPr/>
          <p:nvPr/>
        </p:nvSpPr>
        <p:spPr>
          <a:xfrm>
            <a:off x="2076824" y="1964144"/>
            <a:ext cx="477249" cy="1408097"/>
          </a:xfrm>
          <a:prstGeom prst="rightArrow">
            <a:avLst>
              <a:gd name="adj1" fmla="val 50000"/>
              <a:gd name="adj2" fmla="val 100000"/>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2400" dirty="0"/>
          </a:p>
        </p:txBody>
      </p:sp>
      <p:sp>
        <p:nvSpPr>
          <p:cNvPr id="30" name="Right Arrow 29"/>
          <p:cNvSpPr/>
          <p:nvPr/>
        </p:nvSpPr>
        <p:spPr>
          <a:xfrm>
            <a:off x="5896304" y="1964144"/>
            <a:ext cx="477249" cy="1408097"/>
          </a:xfrm>
          <a:prstGeom prst="rightArrow">
            <a:avLst>
              <a:gd name="adj1" fmla="val 50000"/>
              <a:gd name="adj2" fmla="val 100000"/>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2400" dirty="0"/>
          </a:p>
        </p:txBody>
      </p:sp>
      <p:sp>
        <p:nvSpPr>
          <p:cNvPr id="3" name="Rectangle 2"/>
          <p:cNvSpPr/>
          <p:nvPr/>
        </p:nvSpPr>
        <p:spPr>
          <a:xfrm>
            <a:off x="4434526" y="2387084"/>
            <a:ext cx="274948" cy="369332"/>
          </a:xfrm>
          <a:prstGeom prst="rect">
            <a:avLst/>
          </a:prstGeom>
        </p:spPr>
        <p:txBody>
          <a:bodyPr wrap="none">
            <a:spAutoFit/>
          </a:bodyPr>
          <a:lstStyle/>
          <a:p>
            <a:r>
              <a:rPr lang="en-US" dirty="0">
                <a:solidFill>
                  <a:srgbClr val="00A8CC"/>
                </a:solidFill>
              </a:rPr>
              <a:t>s</a:t>
            </a:r>
            <a:endParaRPr lang="en-US" dirty="0"/>
          </a:p>
        </p:txBody>
      </p:sp>
      <p:grpSp>
        <p:nvGrpSpPr>
          <p:cNvPr id="16" name="Group 15"/>
          <p:cNvGrpSpPr/>
          <p:nvPr/>
        </p:nvGrpSpPr>
        <p:grpSpPr>
          <a:xfrm flipH="1">
            <a:off x="-79407" y="-85873"/>
            <a:ext cx="2157469" cy="495253"/>
            <a:chOff x="696493" y="185396"/>
            <a:chExt cx="2387662" cy="616900"/>
          </a:xfrm>
        </p:grpSpPr>
        <p:sp>
          <p:nvSpPr>
            <p:cNvPr id="17" name="Rectangle 16"/>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19" name="TextBox 18"/>
          <p:cNvSpPr txBox="1"/>
          <p:nvPr/>
        </p:nvSpPr>
        <p:spPr>
          <a:xfrm>
            <a:off x="-64938" y="-52190"/>
            <a:ext cx="2233939" cy="415496"/>
          </a:xfrm>
          <a:prstGeom prst="rect">
            <a:avLst/>
          </a:prstGeom>
          <a:noFill/>
        </p:spPr>
        <p:txBody>
          <a:bodyPr wrap="none" lIns="121917" tIns="60959" rIns="121917" bIns="60959" rtlCol="0">
            <a:spAutoFit/>
          </a:bodyPr>
          <a:lstStyle/>
          <a:p>
            <a:r>
              <a:rPr lang="en-US" sz="1900" dirty="0">
                <a:solidFill>
                  <a:schemeClr val="bg1"/>
                </a:solidFill>
                <a:latin typeface="Arial"/>
                <a:cs typeface="Arial"/>
              </a:rPr>
              <a:t>let’s talk about </a:t>
            </a:r>
            <a:r>
              <a:rPr lang="en-US" sz="1900" b="1" dirty="0">
                <a:solidFill>
                  <a:schemeClr val="bg1"/>
                </a:solidFill>
                <a:latin typeface="Arial"/>
                <a:ea typeface="Verlag" charset="0"/>
                <a:cs typeface="Arial"/>
              </a:rPr>
              <a:t>me</a:t>
            </a:r>
          </a:p>
        </p:txBody>
      </p:sp>
    </p:spTree>
    <p:extLst>
      <p:ext uri="{BB962C8B-B14F-4D97-AF65-F5344CB8AC3E}">
        <p14:creationId xmlns:p14="http://schemas.microsoft.com/office/powerpoint/2010/main" val="56062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9</a:t>
            </a:fld>
            <a:endParaRPr lang="en-US" dirty="0"/>
          </a:p>
        </p:txBody>
      </p:sp>
      <p:sp>
        <p:nvSpPr>
          <p:cNvPr id="25" name="TextBox 24"/>
          <p:cNvSpPr txBox="1"/>
          <p:nvPr/>
        </p:nvSpPr>
        <p:spPr>
          <a:xfrm>
            <a:off x="23328" y="779"/>
            <a:ext cx="2185097" cy="430885"/>
          </a:xfrm>
          <a:prstGeom prst="rect">
            <a:avLst/>
          </a:prstGeom>
          <a:noFill/>
        </p:spPr>
        <p:txBody>
          <a:bodyPr wrap="none" lIns="121917" tIns="60959" rIns="121917" bIns="60959" rtlCol="0">
            <a:spAutoFit/>
          </a:bodyPr>
          <a:lstStyle/>
          <a:p>
            <a:r>
              <a:rPr lang="en-US" sz="2000" dirty="0">
                <a:solidFill>
                  <a:schemeClr val="bg1"/>
                </a:solidFill>
                <a:latin typeface="Arial"/>
                <a:cs typeface="Arial"/>
              </a:rPr>
              <a:t>let’s talk about </a:t>
            </a:r>
            <a:r>
              <a:rPr lang="en-US" sz="2000" b="1" dirty="0">
                <a:solidFill>
                  <a:schemeClr val="bg1"/>
                </a:solidFill>
                <a:latin typeface="Arial"/>
                <a:ea typeface="Verlag" charset="0"/>
                <a:cs typeface="Arial"/>
              </a:rPr>
              <a:t>m</a:t>
            </a:r>
          </a:p>
        </p:txBody>
      </p:sp>
      <p:sp>
        <p:nvSpPr>
          <p:cNvPr id="14" name="Content Placeholder 6"/>
          <p:cNvSpPr txBox="1">
            <a:spLocks/>
          </p:cNvSpPr>
          <p:nvPr/>
        </p:nvSpPr>
        <p:spPr>
          <a:xfrm>
            <a:off x="422494" y="1783429"/>
            <a:ext cx="5536868" cy="2061756"/>
          </a:xfrm>
          <a:prstGeom prst="rect">
            <a:avLst/>
          </a:prstGeom>
        </p:spPr>
        <p:txBody>
          <a:bodyPr vert="horz" lIns="121891" tIns="60945" rIns="121891" bIns="60945" rtlCol="0">
            <a:noAutofit/>
          </a:bodyPr>
          <a:lstStyle>
            <a:lvl1pPr marL="0" indent="-180000" algn="l" defTabSz="457200" rtl="0" eaLnBrk="1" latinLnBrk="0" hangingPunct="1">
              <a:spcBef>
                <a:spcPts val="0"/>
              </a:spcBef>
              <a:spcAft>
                <a:spcPts val="600"/>
              </a:spcAft>
              <a:buFont typeface="Arial"/>
              <a:buNone/>
              <a:defRPr sz="1400" b="0" i="0" kern="1200" baseline="0">
                <a:solidFill>
                  <a:schemeClr val="tx1"/>
                </a:solidFill>
                <a:latin typeface="Verlag Book"/>
                <a:ea typeface="+mn-ea"/>
                <a:cs typeface="Verlag Book"/>
              </a:defRPr>
            </a:lvl1pPr>
            <a:lvl2pPr marL="0" indent="-180000" algn="l" defTabSz="457200" rtl="0" eaLnBrk="1" latinLnBrk="0" hangingPunct="1">
              <a:spcBef>
                <a:spcPts val="0"/>
              </a:spcBef>
              <a:spcAft>
                <a:spcPts val="400"/>
              </a:spcAft>
              <a:buFont typeface="Arial"/>
              <a:buChar char="•"/>
              <a:defRPr sz="1400" b="0" i="0" kern="1200" baseline="0">
                <a:solidFill>
                  <a:schemeClr val="tx1"/>
                </a:solidFill>
                <a:latin typeface="Helvetica Neue LT Std 45 Light"/>
                <a:ea typeface="+mn-ea"/>
                <a:cs typeface="HelveticaNeueLT Std Lt"/>
              </a:defRPr>
            </a:lvl2pPr>
            <a:lvl3pPr marL="687388" indent="-342900" algn="l" defTabSz="457200" rtl="0" eaLnBrk="1" latinLnBrk="0" hangingPunct="1">
              <a:spcBef>
                <a:spcPts val="0"/>
              </a:spcBef>
              <a:spcAft>
                <a:spcPts val="400"/>
              </a:spcAft>
              <a:buFont typeface="Arial"/>
              <a:buChar char="•"/>
              <a:defRPr sz="1400" b="0" i="0" kern="1200">
                <a:solidFill>
                  <a:schemeClr val="bg1"/>
                </a:solidFill>
                <a:latin typeface="HelveticaNeueLT Std Lt"/>
                <a:ea typeface="+mn-ea"/>
                <a:cs typeface="HelveticaNeueLT Std Lt"/>
              </a:defRPr>
            </a:lvl3pPr>
            <a:lvl4pPr marL="1138238" indent="-396875" algn="l" defTabSz="457200" rtl="0" eaLnBrk="1" latinLnBrk="0" hangingPunct="1">
              <a:spcBef>
                <a:spcPts val="0"/>
              </a:spcBef>
              <a:spcAft>
                <a:spcPts val="400"/>
              </a:spcAft>
              <a:buFont typeface="Arial"/>
              <a:buChar char="–"/>
              <a:defRPr sz="1400" b="0" i="0" kern="1200">
                <a:solidFill>
                  <a:schemeClr val="bg1"/>
                </a:solidFill>
                <a:latin typeface="HelveticaNeueLT Std Lt"/>
                <a:ea typeface="+mn-ea"/>
                <a:cs typeface="HelveticaNeueLT Std Lt"/>
              </a:defRPr>
            </a:lvl4pPr>
            <a:lvl5pPr marL="2057400" indent="-228600" algn="l" defTabSz="457200" rtl="0" eaLnBrk="1" latinLnBrk="0" hangingPunct="1">
              <a:spcBef>
                <a:spcPts val="0"/>
              </a:spcBef>
              <a:spcAft>
                <a:spcPts val="400"/>
              </a:spcAft>
              <a:buFont typeface="Arial"/>
              <a:buChar char="»"/>
              <a:defRPr sz="1400" b="0" i="0" kern="1200">
                <a:solidFill>
                  <a:schemeClr val="bg1"/>
                </a:solidFill>
                <a:latin typeface="HelveticaNeueLT Std Lt"/>
                <a:ea typeface="+mn-ea"/>
                <a:cs typeface="HelveticaNeueLT Std L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1925" indent="-153988">
              <a:spcBef>
                <a:spcPts val="1200"/>
              </a:spcBef>
              <a:buFont typeface="Arial" charset="0"/>
              <a:buChar char="•"/>
            </a:pPr>
            <a:r>
              <a:rPr lang="en-US" sz="2400" dirty="0" err="1">
                <a:solidFill>
                  <a:schemeClr val="tx1">
                    <a:lumMod val="50000"/>
                    <a:lumOff val="50000"/>
                  </a:schemeClr>
                </a:solidFill>
                <a:latin typeface="Arial"/>
                <a:ea typeface="Verlag Light" charset="0"/>
                <a:cs typeface="Arial"/>
              </a:rPr>
              <a:t>ageLOC</a:t>
            </a:r>
            <a:r>
              <a:rPr lang="en-US" sz="2400" dirty="0">
                <a:solidFill>
                  <a:schemeClr val="tx1">
                    <a:lumMod val="50000"/>
                    <a:lumOff val="50000"/>
                  </a:schemeClr>
                </a:solidFill>
                <a:latin typeface="Arial"/>
                <a:ea typeface="Verlag Light" charset="0"/>
                <a:cs typeface="Arial"/>
              </a:rPr>
              <a:t> Me</a:t>
            </a:r>
            <a:r>
              <a:rPr lang="en-US" sz="2400" baseline="30000" dirty="0">
                <a:solidFill>
                  <a:schemeClr val="tx1">
                    <a:lumMod val="50000"/>
                    <a:lumOff val="50000"/>
                  </a:schemeClr>
                </a:solidFill>
                <a:latin typeface="Arial"/>
                <a:ea typeface="Verlag Light" charset="0"/>
                <a:cs typeface="Arial"/>
              </a:rPr>
              <a:t>™</a:t>
            </a:r>
            <a:r>
              <a:rPr lang="en-US" sz="2400" dirty="0">
                <a:solidFill>
                  <a:schemeClr val="tx1">
                    <a:lumMod val="50000"/>
                    <a:lumOff val="50000"/>
                  </a:schemeClr>
                </a:solidFill>
                <a:latin typeface="Arial"/>
                <a:ea typeface="Verlag Light" charset="0"/>
                <a:cs typeface="Arial"/>
              </a:rPr>
              <a:t> provides skin care that </a:t>
            </a:r>
            <a:br>
              <a:rPr lang="en-US" sz="2400" dirty="0">
                <a:solidFill>
                  <a:schemeClr val="tx1">
                    <a:lumMod val="50000"/>
                    <a:lumOff val="50000"/>
                  </a:schemeClr>
                </a:solidFill>
                <a:latin typeface="Arial"/>
                <a:ea typeface="Verlag Light" charset="0"/>
                <a:cs typeface="Arial"/>
              </a:rPr>
            </a:br>
            <a:r>
              <a:rPr lang="en-US" sz="2400" dirty="0">
                <a:solidFill>
                  <a:schemeClr val="tx1">
                    <a:lumMod val="50000"/>
                    <a:lumOff val="50000"/>
                  </a:schemeClr>
                </a:solidFill>
                <a:latin typeface="Arial"/>
                <a:ea typeface="Verlag Light" charset="0"/>
                <a:cs typeface="Arial"/>
              </a:rPr>
              <a:t>cannot be put in a jar. </a:t>
            </a:r>
          </a:p>
          <a:p>
            <a:pPr marL="161925" indent="-153988">
              <a:spcBef>
                <a:spcPts val="1200"/>
              </a:spcBef>
              <a:buFont typeface="Arial" charset="0"/>
              <a:buChar char="•"/>
            </a:pPr>
            <a:r>
              <a:rPr lang="en-US" sz="2400" dirty="0">
                <a:solidFill>
                  <a:schemeClr val="tx1">
                    <a:lumMod val="50000"/>
                    <a:lumOff val="50000"/>
                  </a:schemeClr>
                </a:solidFill>
                <a:latin typeface="Arial"/>
                <a:ea typeface="Verlag Light" charset="0"/>
                <a:cs typeface="Arial"/>
              </a:rPr>
              <a:t>Higher level of serum active ingredients when mixed at the moment of use.</a:t>
            </a:r>
          </a:p>
        </p:txBody>
      </p:sp>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59362" y="10510"/>
            <a:ext cx="2834820" cy="4682396"/>
          </a:xfrm>
          <a:prstGeom prst="rect">
            <a:avLst/>
          </a:prstGeom>
        </p:spPr>
      </p:pic>
      <p:grpSp>
        <p:nvGrpSpPr>
          <p:cNvPr id="17" name="Group 16"/>
          <p:cNvGrpSpPr/>
          <p:nvPr/>
        </p:nvGrpSpPr>
        <p:grpSpPr>
          <a:xfrm flipH="1">
            <a:off x="-79407" y="-85873"/>
            <a:ext cx="2157469" cy="495253"/>
            <a:chOff x="696493" y="185396"/>
            <a:chExt cx="2387662" cy="616900"/>
          </a:xfrm>
        </p:grpSpPr>
        <p:sp>
          <p:nvSpPr>
            <p:cNvPr id="18" name="Rectangle 17"/>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20" name="TextBox 19"/>
          <p:cNvSpPr txBox="1"/>
          <p:nvPr/>
        </p:nvSpPr>
        <p:spPr>
          <a:xfrm>
            <a:off x="-64938" y="-52190"/>
            <a:ext cx="2233939" cy="415496"/>
          </a:xfrm>
          <a:prstGeom prst="rect">
            <a:avLst/>
          </a:prstGeom>
          <a:noFill/>
        </p:spPr>
        <p:txBody>
          <a:bodyPr wrap="none" lIns="121917" tIns="60959" rIns="121917" bIns="60959" rtlCol="0">
            <a:spAutoFit/>
          </a:bodyPr>
          <a:lstStyle/>
          <a:p>
            <a:r>
              <a:rPr lang="en-US" sz="1900" dirty="0">
                <a:solidFill>
                  <a:schemeClr val="bg1"/>
                </a:solidFill>
                <a:latin typeface="Arial"/>
                <a:cs typeface="Arial"/>
              </a:rPr>
              <a:t>let’s talk about </a:t>
            </a:r>
            <a:r>
              <a:rPr lang="en-US" sz="1900" b="1" dirty="0">
                <a:solidFill>
                  <a:schemeClr val="bg1"/>
                </a:solidFill>
                <a:latin typeface="Arial"/>
                <a:ea typeface="Verlag" charset="0"/>
                <a:cs typeface="Arial"/>
              </a:rPr>
              <a:t>me</a:t>
            </a:r>
          </a:p>
        </p:txBody>
      </p:sp>
      <p:sp>
        <p:nvSpPr>
          <p:cNvPr id="13" name="Rectangle 12"/>
          <p:cNvSpPr/>
          <p:nvPr/>
        </p:nvSpPr>
        <p:spPr>
          <a:xfrm>
            <a:off x="200899" y="1129426"/>
            <a:ext cx="7438913" cy="553967"/>
          </a:xfrm>
          <a:prstGeom prst="rect">
            <a:avLst/>
          </a:prstGeom>
        </p:spPr>
        <p:txBody>
          <a:bodyPr wrap="square" lIns="121891" tIns="60945" rIns="121891" bIns="60945">
            <a:spAutoFit/>
          </a:bodyPr>
          <a:lstStyle/>
          <a:p>
            <a:r>
              <a:rPr lang="en-US" sz="2800" dirty="0">
                <a:solidFill>
                  <a:srgbClr val="00A8CC"/>
                </a:solidFill>
                <a:latin typeface="Arial"/>
                <a:cs typeface="Arial"/>
              </a:rPr>
              <a:t>NEXT GENERATION SKIN CARE</a:t>
            </a:r>
            <a:endParaRPr lang="en-US" sz="2800" dirty="0">
              <a:solidFill>
                <a:srgbClr val="008AB0"/>
              </a:solidFill>
              <a:latin typeface="Arial"/>
              <a:ea typeface="Verlag Book" charset="0"/>
              <a:cs typeface="Arial"/>
            </a:endParaRPr>
          </a:p>
        </p:txBody>
      </p:sp>
    </p:spTree>
    <p:extLst>
      <p:ext uri="{BB962C8B-B14F-4D97-AF65-F5344CB8AC3E}">
        <p14:creationId xmlns:p14="http://schemas.microsoft.com/office/powerpoint/2010/main" val="71567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6574</TotalTime>
  <Words>3964</Words>
  <Application>Microsoft Office PowerPoint</Application>
  <PresentationFormat>On-screen Show (16:9)</PresentationFormat>
  <Paragraphs>322</Paragraphs>
  <Slides>37</Slides>
  <Notes>30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37</vt:i4>
      </vt:variant>
    </vt:vector>
  </HeadingPairs>
  <TitlesOfParts>
    <vt:vector size="51" baseType="lpstr">
      <vt:lpstr>ＭＳ Ｐゴシック</vt:lpstr>
      <vt:lpstr>Arial</vt:lpstr>
      <vt:lpstr>Calibri</vt:lpstr>
      <vt:lpstr>Calibri Light</vt:lpstr>
      <vt:lpstr>Century Gothic</vt:lpstr>
      <vt:lpstr>Helvetica</vt:lpstr>
      <vt:lpstr>Helvetica Neue</vt:lpstr>
      <vt:lpstr>Verlag</vt:lpstr>
      <vt:lpstr>Verlag Bold</vt:lpstr>
      <vt:lpstr>Verlag Book</vt:lpstr>
      <vt:lpstr>Verlag Light</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REVOLUTIONARY MICROLAYERING TECHNOLOGY</vt:lpstr>
      <vt:lpstr>PowerPoint Presentation</vt:lpstr>
      <vt:lpstr>PowerPoint Presentation</vt:lpstr>
      <vt:lpstr>PowerPoint Presentation</vt:lpstr>
      <vt:lpstr>PowerPoint Presentation</vt:lpstr>
      <vt:lpstr>PowerPoint Presentation</vt:lpstr>
      <vt:lpstr>FIVE NEW PATENTS RELATED TO MECHANISMS FOR DELIVERING CUSTOMIZED SKIN CARE</vt:lpstr>
      <vt:lpstr>PowerPoint Presentation</vt:lpstr>
      <vt:lpstr>PowerPoint Presentation</vt:lpstr>
      <vt:lpstr>PowerPoint Presentation</vt:lpstr>
      <vt:lpstr>RESEARCH &amp; CLINICAL RESULTS</vt:lpstr>
      <vt:lpstr>AGELOC ME™ CLINICAL TESTING</vt:lpstr>
      <vt:lpstr>Ageloc me™ formulations</vt:lpstr>
      <vt:lpstr>THE RESULT: 3x MORE PENETRATION/ABSORPTION INTO SKIN* AND  MORE ACTIVES DISTRIBUTED EVENLY INTO THE SKIN—BETTER RESULTS</vt:lpstr>
      <vt:lpstr>THE FOLLOWING RESULTS COME FROM HOME USE TESTS:</vt:lpstr>
      <vt:lpstr>Clinical Results: Subject 1 after 12 weeks </vt:lpstr>
      <vt:lpstr>Clinical Results: Subject 2 after 12 weeks </vt:lpstr>
      <vt:lpstr>Clinical Results: Subject 3 after 12 weeks</vt:lpstr>
      <vt:lpstr>Clinical Results: Subject A after 16 weeks</vt:lpstr>
      <vt:lpstr>Clinical Results: Subject B after 16 weeks</vt:lpstr>
      <vt:lpstr>Clinical Results: Subject C after 16 weeks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ageLOC Me Combined Presentation</dc:title>
  <dc:subject/>
  <dc:creator>Esther Cabrera</dc:creator>
  <cp:keywords>ageLOC Me, Executive Presentation</cp:keywords>
  <dc:description/>
  <cp:lastModifiedBy>Rachel Seat</cp:lastModifiedBy>
  <cp:revision>341</cp:revision>
  <cp:lastPrinted>2016-01-19T17:26:27Z</cp:lastPrinted>
  <dcterms:modified xsi:type="dcterms:W3CDTF">2016-09-27T22:39:05Z</dcterms:modified>
  <cp:category/>
</cp:coreProperties>
</file>