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6" r:id="rId2"/>
    <p:sldId id="257" r:id="rId3"/>
    <p:sldId id="258" r:id="rId4"/>
    <p:sldId id="260" r:id="rId5"/>
    <p:sldId id="259" r:id="rId6"/>
    <p:sldId id="261" r:id="rId7"/>
    <p:sldId id="262" r:id="rId8"/>
    <p:sldId id="263" r:id="rId9"/>
    <p:sldId id="264" r:id="rId10"/>
    <p:sldId id="265" r:id="rId11"/>
    <p:sldId id="266" r:id="rId12"/>
    <p:sldId id="267" r:id="rId13"/>
    <p:sldId id="268" r:id="rId14"/>
    <p:sldId id="269" r:id="rId15"/>
    <p:sldId id="272" r:id="rId16"/>
    <p:sldId id="273" r:id="rId17"/>
    <p:sldId id="274" r:id="rId18"/>
    <p:sldId id="275" r:id="rId19"/>
    <p:sldId id="270" r:id="rId20"/>
    <p:sldId id="271" r:id="rId21"/>
    <p:sldId id="276" r:id="rId22"/>
    <p:sldId id="277" r:id="rId23"/>
    <p:sldId id="280" r:id="rId24"/>
    <p:sldId id="281" r:id="rId25"/>
    <p:sldId id="282" r:id="rId26"/>
    <p:sldId id="283" r:id="rId27"/>
    <p:sldId id="278" r:id="rId28"/>
    <p:sldId id="279" r:id="rId29"/>
    <p:sldId id="284" r:id="rId30"/>
    <p:sldId id="285" r:id="rId31"/>
    <p:sldId id="286" r:id="rId3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autoAdjust="0"/>
    <p:restoredTop sz="94624" autoAdjust="0"/>
  </p:normalViewPr>
  <p:slideViewPr>
    <p:cSldViewPr snapToGrid="0" snapToObjects="1">
      <p:cViewPr varScale="1">
        <p:scale>
          <a:sx n="102" d="100"/>
          <a:sy n="102" d="100"/>
        </p:scale>
        <p:origin x="258" y="10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96D2A1-FD8D-4B4B-816B-84D22A4D4CFD}" type="datetimeFigureOut">
              <a:rPr lang="en-US" smtClean="0"/>
              <a:t>7/6/2016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4EB199-98BA-7F4F-A651-6E612038788A}" type="slidenum">
              <a:rPr lang="en-US" smtClean="0"/>
              <a:t>‹#›</a:t>
            </a:fld>
            <a:endParaRPr lang="en-US"/>
          </a:p>
        </p:txBody>
      </p:sp>
    </p:spTree>
    <p:extLst>
      <p:ext uri="{BB962C8B-B14F-4D97-AF65-F5344CB8AC3E}">
        <p14:creationId xmlns:p14="http://schemas.microsoft.com/office/powerpoint/2010/main" val="10875471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4EB199-98BA-7F4F-A651-6E612038788A}" type="slidenum">
              <a:rPr lang="en-US" smtClean="0"/>
              <a:t>9</a:t>
            </a:fld>
            <a:endParaRPr lang="en-US"/>
          </a:p>
        </p:txBody>
      </p:sp>
    </p:spTree>
    <p:extLst>
      <p:ext uri="{BB962C8B-B14F-4D97-AF65-F5344CB8AC3E}">
        <p14:creationId xmlns:p14="http://schemas.microsoft.com/office/powerpoint/2010/main" val="3798670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2AC0406-5CF7-E847-BF99-CEA284F75CFF}" type="datetimeFigureOut">
              <a:rPr lang="en-US" smtClean="0"/>
              <a:t>7/6/2016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6395E-4CD3-CD41-A5AF-21142818F3E1}" type="slidenum">
              <a:rPr lang="en-US" smtClean="0"/>
              <a:t>‹#›</a:t>
            </a:fld>
            <a:endParaRPr lang="en-US"/>
          </a:p>
        </p:txBody>
      </p:sp>
    </p:spTree>
    <p:extLst>
      <p:ext uri="{BB962C8B-B14F-4D97-AF65-F5344CB8AC3E}">
        <p14:creationId xmlns:p14="http://schemas.microsoft.com/office/powerpoint/2010/main" val="1946349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AC0406-5CF7-E847-BF99-CEA284F75CFF}" type="datetimeFigureOut">
              <a:rPr lang="en-US" smtClean="0"/>
              <a:t>7/6/2016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6395E-4CD3-CD41-A5AF-21142818F3E1}" type="slidenum">
              <a:rPr lang="en-US" smtClean="0"/>
              <a:t>‹#›</a:t>
            </a:fld>
            <a:endParaRPr lang="en-US"/>
          </a:p>
        </p:txBody>
      </p:sp>
    </p:spTree>
    <p:extLst>
      <p:ext uri="{BB962C8B-B14F-4D97-AF65-F5344CB8AC3E}">
        <p14:creationId xmlns:p14="http://schemas.microsoft.com/office/powerpoint/2010/main" val="671334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AC0406-5CF7-E847-BF99-CEA284F75CFF}" type="datetimeFigureOut">
              <a:rPr lang="en-US" smtClean="0"/>
              <a:t>7/6/2016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6395E-4CD3-CD41-A5AF-21142818F3E1}" type="slidenum">
              <a:rPr lang="en-US" smtClean="0"/>
              <a:t>‹#›</a:t>
            </a:fld>
            <a:endParaRPr lang="en-US"/>
          </a:p>
        </p:txBody>
      </p:sp>
    </p:spTree>
    <p:extLst>
      <p:ext uri="{BB962C8B-B14F-4D97-AF65-F5344CB8AC3E}">
        <p14:creationId xmlns:p14="http://schemas.microsoft.com/office/powerpoint/2010/main" val="1075078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AC0406-5CF7-E847-BF99-CEA284F75CFF}" type="datetimeFigureOut">
              <a:rPr lang="en-US" smtClean="0"/>
              <a:t>7/6/2016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6395E-4CD3-CD41-A5AF-21142818F3E1}" type="slidenum">
              <a:rPr lang="en-US" smtClean="0"/>
              <a:t>‹#›</a:t>
            </a:fld>
            <a:endParaRPr lang="en-US"/>
          </a:p>
        </p:txBody>
      </p:sp>
    </p:spTree>
    <p:extLst>
      <p:ext uri="{BB962C8B-B14F-4D97-AF65-F5344CB8AC3E}">
        <p14:creationId xmlns:p14="http://schemas.microsoft.com/office/powerpoint/2010/main" val="4203819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AC0406-5CF7-E847-BF99-CEA284F75CFF}" type="datetimeFigureOut">
              <a:rPr lang="en-US" smtClean="0"/>
              <a:t>7/6/2016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6395E-4CD3-CD41-A5AF-21142818F3E1}" type="slidenum">
              <a:rPr lang="en-US" smtClean="0"/>
              <a:t>‹#›</a:t>
            </a:fld>
            <a:endParaRPr lang="en-US"/>
          </a:p>
        </p:txBody>
      </p:sp>
    </p:spTree>
    <p:extLst>
      <p:ext uri="{BB962C8B-B14F-4D97-AF65-F5344CB8AC3E}">
        <p14:creationId xmlns:p14="http://schemas.microsoft.com/office/powerpoint/2010/main" val="3693458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AC0406-5CF7-E847-BF99-CEA284F75CFF}" type="datetimeFigureOut">
              <a:rPr lang="en-US" smtClean="0"/>
              <a:t>7/6/2016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96395E-4CD3-CD41-A5AF-21142818F3E1}" type="slidenum">
              <a:rPr lang="en-US" smtClean="0"/>
              <a:t>‹#›</a:t>
            </a:fld>
            <a:endParaRPr lang="en-US"/>
          </a:p>
        </p:txBody>
      </p:sp>
    </p:spTree>
    <p:extLst>
      <p:ext uri="{BB962C8B-B14F-4D97-AF65-F5344CB8AC3E}">
        <p14:creationId xmlns:p14="http://schemas.microsoft.com/office/powerpoint/2010/main" val="1109998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AC0406-5CF7-E847-BF99-CEA284F75CFF}" type="datetimeFigureOut">
              <a:rPr lang="en-US" smtClean="0"/>
              <a:t>7/6/2016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96395E-4CD3-CD41-A5AF-21142818F3E1}" type="slidenum">
              <a:rPr lang="en-US" smtClean="0"/>
              <a:t>‹#›</a:t>
            </a:fld>
            <a:endParaRPr lang="en-US"/>
          </a:p>
        </p:txBody>
      </p:sp>
    </p:spTree>
    <p:extLst>
      <p:ext uri="{BB962C8B-B14F-4D97-AF65-F5344CB8AC3E}">
        <p14:creationId xmlns:p14="http://schemas.microsoft.com/office/powerpoint/2010/main" val="4283804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AC0406-5CF7-E847-BF99-CEA284F75CFF}" type="datetimeFigureOut">
              <a:rPr lang="en-US" smtClean="0"/>
              <a:t>7/6/2016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96395E-4CD3-CD41-A5AF-21142818F3E1}" type="slidenum">
              <a:rPr lang="en-US" smtClean="0"/>
              <a:t>‹#›</a:t>
            </a:fld>
            <a:endParaRPr lang="en-US"/>
          </a:p>
        </p:txBody>
      </p:sp>
    </p:spTree>
    <p:extLst>
      <p:ext uri="{BB962C8B-B14F-4D97-AF65-F5344CB8AC3E}">
        <p14:creationId xmlns:p14="http://schemas.microsoft.com/office/powerpoint/2010/main" val="3160623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AC0406-5CF7-E847-BF99-CEA284F75CFF}" type="datetimeFigureOut">
              <a:rPr lang="en-US" smtClean="0"/>
              <a:t>7/6/2016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96395E-4CD3-CD41-A5AF-21142818F3E1}" type="slidenum">
              <a:rPr lang="en-US" smtClean="0"/>
              <a:t>‹#›</a:t>
            </a:fld>
            <a:endParaRPr lang="en-US"/>
          </a:p>
        </p:txBody>
      </p:sp>
    </p:spTree>
    <p:extLst>
      <p:ext uri="{BB962C8B-B14F-4D97-AF65-F5344CB8AC3E}">
        <p14:creationId xmlns:p14="http://schemas.microsoft.com/office/powerpoint/2010/main" val="2220558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AC0406-5CF7-E847-BF99-CEA284F75CFF}" type="datetimeFigureOut">
              <a:rPr lang="en-US" smtClean="0"/>
              <a:t>7/6/2016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96395E-4CD3-CD41-A5AF-21142818F3E1}" type="slidenum">
              <a:rPr lang="en-US" smtClean="0"/>
              <a:t>‹#›</a:t>
            </a:fld>
            <a:endParaRPr lang="en-US"/>
          </a:p>
        </p:txBody>
      </p:sp>
    </p:spTree>
    <p:extLst>
      <p:ext uri="{BB962C8B-B14F-4D97-AF65-F5344CB8AC3E}">
        <p14:creationId xmlns:p14="http://schemas.microsoft.com/office/powerpoint/2010/main" val="369556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AC0406-5CF7-E847-BF99-CEA284F75CFF}" type="datetimeFigureOut">
              <a:rPr lang="en-US" smtClean="0"/>
              <a:t>7/6/2016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96395E-4CD3-CD41-A5AF-21142818F3E1}" type="slidenum">
              <a:rPr lang="en-US" smtClean="0"/>
              <a:t>‹#›</a:t>
            </a:fld>
            <a:endParaRPr lang="en-US"/>
          </a:p>
        </p:txBody>
      </p:sp>
    </p:spTree>
    <p:extLst>
      <p:ext uri="{BB962C8B-B14F-4D97-AF65-F5344CB8AC3E}">
        <p14:creationId xmlns:p14="http://schemas.microsoft.com/office/powerpoint/2010/main" val="1110039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2AC0406-5CF7-E847-BF99-CEA284F75CFF}" type="datetimeFigureOut">
              <a:rPr lang="en-US" smtClean="0"/>
              <a:t>7/6/2016</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396395E-4CD3-CD41-A5AF-21142818F3E1}" type="slidenum">
              <a:rPr lang="en-US" smtClean="0"/>
              <a:t>‹#›</a:t>
            </a:fld>
            <a:endParaRPr lang="en-US"/>
          </a:p>
        </p:txBody>
      </p:sp>
    </p:spTree>
    <p:extLst>
      <p:ext uri="{BB962C8B-B14F-4D97-AF65-F5344CB8AC3E}">
        <p14:creationId xmlns:p14="http://schemas.microsoft.com/office/powerpoint/2010/main" val="7408847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hyperlink" Target="https://www.nuskin.com/content/nuskin/en_US/corporate/regulatory_corner.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hyperlink" Target="https://www.nuskin.com/content/nuskin/en_US/corporate/regulatory_corner.htm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hyperlink" Target="https://www.nuskin.com/content/nuskin/en_US/corporate/regulatory_corner.htm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hyperlink" Target="https://www.nuskin.com/content/nuskin/en_US/corporate/regulatory_corner.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nuskin.com/content/nuskin/en_US/corporate/regulatory_corner.html" TargetMode="External"/><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emf"/><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geloc bespoke rings.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5533" y="-964735"/>
            <a:ext cx="4997434" cy="4890348"/>
          </a:xfrm>
          <a:prstGeom prst="rect">
            <a:avLst/>
          </a:prstGeom>
        </p:spPr>
      </p:pic>
      <p:pic>
        <p:nvPicPr>
          <p:cNvPr id="9" name="Picture 8"/>
          <p:cNvPicPr>
            <a:picLocks noChangeAspect="1"/>
          </p:cNvPicPr>
          <p:nvPr/>
        </p:nvPicPr>
        <p:blipFill>
          <a:blip r:embed="rId3"/>
          <a:stretch>
            <a:fillRect/>
          </a:stretch>
        </p:blipFill>
        <p:spPr>
          <a:xfrm>
            <a:off x="8013279" y="4159755"/>
            <a:ext cx="879342" cy="703474"/>
          </a:xfrm>
          <a:prstGeom prst="rect">
            <a:avLst/>
          </a:prstGeom>
        </p:spPr>
      </p:pic>
      <p:sp>
        <p:nvSpPr>
          <p:cNvPr id="10" name="Title 1"/>
          <p:cNvSpPr>
            <a:spLocks noGrp="1"/>
          </p:cNvSpPr>
          <p:nvPr>
            <p:ph type="ctrTitle"/>
          </p:nvPr>
        </p:nvSpPr>
        <p:spPr>
          <a:xfrm>
            <a:off x="309335" y="4657389"/>
            <a:ext cx="6123819" cy="382360"/>
          </a:xfrm>
        </p:spPr>
        <p:txBody>
          <a:bodyPr>
            <a:noAutofit/>
          </a:bodyPr>
          <a:lstStyle/>
          <a:p>
            <a:pPr algn="l"/>
            <a:r>
              <a:rPr lang="en-US" sz="2000" dirty="0">
                <a:solidFill>
                  <a:srgbClr val="3BB0C9"/>
                </a:solidFill>
                <a:latin typeface="Arial"/>
                <a:cs typeface="Arial"/>
              </a:rPr>
              <a:t>PRODUCT SHARING GUIDE</a:t>
            </a:r>
            <a:br>
              <a:rPr lang="en-US" sz="2000" dirty="0">
                <a:solidFill>
                  <a:srgbClr val="3BB0C9"/>
                </a:solidFill>
                <a:latin typeface="Arial"/>
                <a:cs typeface="Arial"/>
              </a:rPr>
            </a:br>
            <a:r>
              <a:rPr lang="en-US" sz="2000" dirty="0">
                <a:solidFill>
                  <a:srgbClr val="3BB0C9"/>
                </a:solidFill>
                <a:latin typeface="Arial"/>
                <a:cs typeface="Arial"/>
              </a:rPr>
              <a:t>    </a:t>
            </a:r>
          </a:p>
        </p:txBody>
      </p:sp>
      <p:pic>
        <p:nvPicPr>
          <p:cNvPr id="11" name="Picture 10"/>
          <p:cNvPicPr>
            <a:picLocks noChangeAspect="1"/>
          </p:cNvPicPr>
          <p:nvPr/>
        </p:nvPicPr>
        <p:blipFill>
          <a:blip r:embed="rId4"/>
          <a:stretch>
            <a:fillRect/>
          </a:stretch>
        </p:blipFill>
        <p:spPr>
          <a:xfrm>
            <a:off x="383347" y="2185920"/>
            <a:ext cx="4489086" cy="657637"/>
          </a:xfrm>
          <a:prstGeom prst="rect">
            <a:avLst/>
          </a:prstGeom>
        </p:spPr>
      </p:pic>
    </p:spTree>
    <p:extLst>
      <p:ext uri="{BB962C8B-B14F-4D97-AF65-F5344CB8AC3E}">
        <p14:creationId xmlns:p14="http://schemas.microsoft.com/office/powerpoint/2010/main" val="1119244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293748" cy="5218011"/>
          </a:xfrm>
          <a:prstGeom prst="rect">
            <a:avLst/>
          </a:prstGeom>
        </p:spPr>
      </p:pic>
      <p:sp>
        <p:nvSpPr>
          <p:cNvPr id="3" name="Title 1"/>
          <p:cNvSpPr txBox="1">
            <a:spLocks/>
          </p:cNvSpPr>
          <p:nvPr/>
        </p:nvSpPr>
        <p:spPr>
          <a:xfrm rot="16200000">
            <a:off x="-931451" y="1227953"/>
            <a:ext cx="1825037" cy="17215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en-US" sz="1300" dirty="0">
                <a:solidFill>
                  <a:schemeClr val="bg1"/>
                </a:solidFill>
                <a:latin typeface="Arial"/>
                <a:cs typeface="Arial"/>
              </a:rPr>
              <a:t>REVIEW: TRENDS</a:t>
            </a:r>
          </a:p>
        </p:txBody>
      </p:sp>
      <p:sp>
        <p:nvSpPr>
          <p:cNvPr id="4" name="TextBox 3"/>
          <p:cNvSpPr txBox="1"/>
          <p:nvPr/>
        </p:nvSpPr>
        <p:spPr>
          <a:xfrm>
            <a:off x="537307" y="3668689"/>
            <a:ext cx="3771286" cy="1020792"/>
          </a:xfrm>
          <a:prstGeom prst="rect">
            <a:avLst/>
          </a:prstGeom>
          <a:noFill/>
        </p:spPr>
        <p:txBody>
          <a:bodyPr wrap="square" rtlCol="0">
            <a:spAutoFit/>
          </a:bodyPr>
          <a:lstStyle/>
          <a:p>
            <a:pPr>
              <a:lnSpc>
                <a:spcPts val="2400"/>
              </a:lnSpc>
            </a:pPr>
            <a:r>
              <a:rPr lang="en-US" sz="2200" dirty="0">
                <a:solidFill>
                  <a:schemeClr val="tx1">
                    <a:lumMod val="50000"/>
                    <a:lumOff val="50000"/>
                  </a:schemeClr>
                </a:solidFill>
                <a:latin typeface="Arial"/>
                <a:cs typeface="Arial"/>
              </a:rPr>
              <a:t>Consumers often seek guidance from experts on which beauty items to buy. </a:t>
            </a:r>
          </a:p>
        </p:txBody>
      </p:sp>
      <p:sp>
        <p:nvSpPr>
          <p:cNvPr id="5" name="TextBox 4"/>
          <p:cNvSpPr txBox="1"/>
          <p:nvPr/>
        </p:nvSpPr>
        <p:spPr>
          <a:xfrm>
            <a:off x="537308" y="4713913"/>
            <a:ext cx="7414846" cy="230832"/>
          </a:xfrm>
          <a:prstGeom prst="rect">
            <a:avLst/>
          </a:prstGeom>
          <a:noFill/>
        </p:spPr>
        <p:txBody>
          <a:bodyPr wrap="square" rtlCol="0">
            <a:spAutoFit/>
          </a:bodyPr>
          <a:lstStyle/>
          <a:p>
            <a:r>
              <a:rPr lang="en-US" sz="900" dirty="0">
                <a:solidFill>
                  <a:srgbClr val="7F7F7F"/>
                </a:solidFill>
                <a:latin typeface="Arial"/>
                <a:cs typeface="Arial"/>
              </a:rPr>
              <a:t>“SHOPPING FOR BEAUTY PRODUCTS,” MINTEL, US, DECEMBER 2013</a:t>
            </a:r>
          </a:p>
        </p:txBody>
      </p:sp>
      <p:sp>
        <p:nvSpPr>
          <p:cNvPr id="6" name="Title 1"/>
          <p:cNvSpPr txBox="1">
            <a:spLocks/>
          </p:cNvSpPr>
          <p:nvPr/>
        </p:nvSpPr>
        <p:spPr>
          <a:xfrm>
            <a:off x="478658" y="160301"/>
            <a:ext cx="7766050" cy="73778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en-US" sz="2800" dirty="0">
                <a:solidFill>
                  <a:srgbClr val="3BB0C9"/>
                </a:solidFill>
                <a:latin typeface="Arial"/>
                <a:cs typeface="Arial"/>
              </a:rPr>
              <a:t>Consumers seek expertise and simplicity.</a:t>
            </a:r>
          </a:p>
        </p:txBody>
      </p:sp>
      <p:sp>
        <p:nvSpPr>
          <p:cNvPr id="7" name="TextBox 6"/>
          <p:cNvSpPr txBox="1"/>
          <p:nvPr/>
        </p:nvSpPr>
        <p:spPr>
          <a:xfrm>
            <a:off x="5026522" y="3668689"/>
            <a:ext cx="3630174" cy="1328569"/>
          </a:xfrm>
          <a:prstGeom prst="rect">
            <a:avLst/>
          </a:prstGeom>
          <a:noFill/>
        </p:spPr>
        <p:txBody>
          <a:bodyPr wrap="square" rtlCol="0">
            <a:spAutoFit/>
          </a:bodyPr>
          <a:lstStyle/>
          <a:p>
            <a:pPr>
              <a:lnSpc>
                <a:spcPts val="2400"/>
              </a:lnSpc>
            </a:pPr>
            <a:r>
              <a:rPr lang="en-US" sz="2200" dirty="0">
                <a:solidFill>
                  <a:schemeClr val="tx1">
                    <a:lumMod val="50000"/>
                    <a:lumOff val="50000"/>
                  </a:schemeClr>
                </a:solidFill>
                <a:latin typeface="Arial"/>
                <a:cs typeface="Arial"/>
              </a:rPr>
              <a:t>But once they know their regimen, they look for ways to simplify the buying process.</a:t>
            </a:r>
          </a:p>
        </p:txBody>
      </p:sp>
      <p:pic>
        <p:nvPicPr>
          <p:cNvPr id="8" name="Picture 7"/>
          <p:cNvPicPr>
            <a:picLocks noChangeAspect="1"/>
          </p:cNvPicPr>
          <p:nvPr/>
        </p:nvPicPr>
        <p:blipFill rotWithShape="1">
          <a:blip r:embed="rId3"/>
          <a:srcRect r="51263"/>
          <a:stretch/>
        </p:blipFill>
        <p:spPr>
          <a:xfrm>
            <a:off x="611287" y="1217598"/>
            <a:ext cx="2828694" cy="2309254"/>
          </a:xfrm>
          <a:prstGeom prst="rect">
            <a:avLst/>
          </a:prstGeom>
        </p:spPr>
      </p:pic>
      <p:pic>
        <p:nvPicPr>
          <p:cNvPr id="9" name="Picture 8"/>
          <p:cNvPicPr>
            <a:picLocks noChangeAspect="1"/>
          </p:cNvPicPr>
          <p:nvPr/>
        </p:nvPicPr>
        <p:blipFill rotWithShape="1">
          <a:blip r:embed="rId3"/>
          <a:srcRect l="57929"/>
          <a:stretch/>
        </p:blipFill>
        <p:spPr>
          <a:xfrm>
            <a:off x="4956535" y="1254591"/>
            <a:ext cx="2441845" cy="2309254"/>
          </a:xfrm>
          <a:prstGeom prst="rect">
            <a:avLst/>
          </a:prstGeom>
        </p:spPr>
      </p:pic>
    </p:spTree>
    <p:extLst>
      <p:ext uri="{BB962C8B-B14F-4D97-AF65-F5344CB8AC3E}">
        <p14:creationId xmlns:p14="http://schemas.microsoft.com/office/powerpoint/2010/main" val="580602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293748" cy="5218011"/>
          </a:xfrm>
          <a:prstGeom prst="rect">
            <a:avLst/>
          </a:prstGeom>
        </p:spPr>
      </p:pic>
      <p:sp>
        <p:nvSpPr>
          <p:cNvPr id="3" name="Title 1"/>
          <p:cNvSpPr txBox="1">
            <a:spLocks/>
          </p:cNvSpPr>
          <p:nvPr/>
        </p:nvSpPr>
        <p:spPr>
          <a:xfrm rot="16200000">
            <a:off x="-931451" y="1227953"/>
            <a:ext cx="1825037" cy="17215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en-US" sz="1300" dirty="0">
                <a:solidFill>
                  <a:schemeClr val="bg1"/>
                </a:solidFill>
                <a:latin typeface="Arial"/>
                <a:cs typeface="Arial"/>
              </a:rPr>
              <a:t>REVIEW: TRENDS</a:t>
            </a:r>
          </a:p>
        </p:txBody>
      </p:sp>
      <p:sp>
        <p:nvSpPr>
          <p:cNvPr id="4" name="Title 1"/>
          <p:cNvSpPr txBox="1">
            <a:spLocks/>
          </p:cNvSpPr>
          <p:nvPr/>
        </p:nvSpPr>
        <p:spPr>
          <a:xfrm>
            <a:off x="525693" y="278890"/>
            <a:ext cx="7766050" cy="6222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a:solidFill>
                  <a:srgbClr val="3BB0C9"/>
                </a:solidFill>
                <a:latin typeface="Arial"/>
                <a:cs typeface="Arial"/>
              </a:rPr>
              <a:t>Our busy lifestyles require products that are convenient.</a:t>
            </a:r>
          </a:p>
        </p:txBody>
      </p:sp>
      <p:sp>
        <p:nvSpPr>
          <p:cNvPr id="5" name="TextBox 4"/>
          <p:cNvSpPr txBox="1"/>
          <p:nvPr/>
        </p:nvSpPr>
        <p:spPr>
          <a:xfrm>
            <a:off x="537308" y="3843189"/>
            <a:ext cx="8606692" cy="713016"/>
          </a:xfrm>
          <a:prstGeom prst="rect">
            <a:avLst/>
          </a:prstGeom>
          <a:noFill/>
        </p:spPr>
        <p:txBody>
          <a:bodyPr wrap="square" rtlCol="0">
            <a:spAutoFit/>
          </a:bodyPr>
          <a:lstStyle/>
          <a:p>
            <a:pPr>
              <a:lnSpc>
                <a:spcPts val="2400"/>
              </a:lnSpc>
            </a:pPr>
            <a:r>
              <a:rPr lang="en-US" sz="2000" dirty="0">
                <a:solidFill>
                  <a:srgbClr val="7F7F7F"/>
                </a:solidFill>
                <a:latin typeface="Arial"/>
                <a:cs typeface="Arial"/>
              </a:rPr>
              <a:t>SAVVY SPENDERS ARE ATTRACTED TO BRANDS THAT PROVIDE PRODUCTS AND SERVICES WITH </a:t>
            </a:r>
            <a:r>
              <a:rPr lang="en-US" sz="2000" dirty="0">
                <a:solidFill>
                  <a:srgbClr val="3BB0C9"/>
                </a:solidFill>
                <a:latin typeface="Arial"/>
                <a:cs typeface="Arial"/>
              </a:rPr>
              <a:t>BUILT-IN CONVENIENCES.</a:t>
            </a:r>
          </a:p>
        </p:txBody>
      </p:sp>
      <p:sp>
        <p:nvSpPr>
          <p:cNvPr id="6" name="TextBox 5"/>
          <p:cNvSpPr txBox="1"/>
          <p:nvPr/>
        </p:nvSpPr>
        <p:spPr>
          <a:xfrm>
            <a:off x="537308" y="4629381"/>
            <a:ext cx="7414846" cy="369332"/>
          </a:xfrm>
          <a:prstGeom prst="rect">
            <a:avLst/>
          </a:prstGeom>
          <a:noFill/>
        </p:spPr>
        <p:txBody>
          <a:bodyPr wrap="square" rtlCol="0">
            <a:spAutoFit/>
          </a:bodyPr>
          <a:lstStyle/>
          <a:p>
            <a:r>
              <a:rPr lang="en-US" sz="900" dirty="0">
                <a:solidFill>
                  <a:srgbClr val="7F7F7F"/>
                </a:solidFill>
                <a:latin typeface="Arial"/>
                <a:cs typeface="Arial"/>
              </a:rPr>
              <a:t>“FACEWASH AND GO,” MINTEL, JANUARY 2013</a:t>
            </a:r>
          </a:p>
          <a:p>
            <a:endParaRPr lang="en-US" sz="900" dirty="0">
              <a:solidFill>
                <a:srgbClr val="7F7F7F"/>
              </a:solidFill>
              <a:latin typeface="Arial"/>
              <a:cs typeface="Arial"/>
            </a:endParaRPr>
          </a:p>
        </p:txBody>
      </p:sp>
      <p:pic>
        <p:nvPicPr>
          <p:cNvPr id="7" name="Picture 6"/>
          <p:cNvPicPr>
            <a:picLocks noChangeAspect="1"/>
          </p:cNvPicPr>
          <p:nvPr/>
        </p:nvPicPr>
        <p:blipFill>
          <a:blip r:embed="rId3"/>
          <a:stretch>
            <a:fillRect/>
          </a:stretch>
        </p:blipFill>
        <p:spPr>
          <a:xfrm>
            <a:off x="537307" y="1002374"/>
            <a:ext cx="3346543" cy="2692846"/>
          </a:xfrm>
          <a:prstGeom prst="rect">
            <a:avLst/>
          </a:prstGeom>
        </p:spPr>
      </p:pic>
    </p:spTree>
    <p:extLst>
      <p:ext uri="{BB962C8B-B14F-4D97-AF65-F5344CB8AC3E}">
        <p14:creationId xmlns:p14="http://schemas.microsoft.com/office/powerpoint/2010/main" val="423599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M09500731 ageloc head blue.jpg"/>
          <p:cNvPicPr>
            <a:picLocks noChangeAspect="1"/>
          </p:cNvPicPr>
          <p:nvPr/>
        </p:nvPicPr>
        <p:blipFill rotWithShape="1">
          <a:blip r:embed="rId2">
            <a:extLst>
              <a:ext uri="{28A0092B-C50C-407E-A947-70E740481C1C}">
                <a14:useLocalDpi xmlns:a14="http://schemas.microsoft.com/office/drawing/2010/main" val="0"/>
              </a:ext>
            </a:extLst>
          </a:blip>
          <a:srcRect l="-1881" t="11741" b="18419"/>
          <a:stretch/>
        </p:blipFill>
        <p:spPr>
          <a:xfrm>
            <a:off x="125119" y="0"/>
            <a:ext cx="9134471" cy="5218011"/>
          </a:xfrm>
          <a:prstGeom prst="rect">
            <a:avLst/>
          </a:prstGeom>
        </p:spPr>
      </p:pic>
      <p:pic>
        <p:nvPicPr>
          <p:cNvPr id="2" name="Picture 1"/>
          <p:cNvPicPr>
            <a:picLocks noChangeAspect="1"/>
          </p:cNvPicPr>
          <p:nvPr/>
        </p:nvPicPr>
        <p:blipFill>
          <a:blip r:embed="rId3"/>
          <a:stretch>
            <a:fillRect/>
          </a:stretch>
        </p:blipFill>
        <p:spPr>
          <a:xfrm>
            <a:off x="0" y="0"/>
            <a:ext cx="293748" cy="5218011"/>
          </a:xfrm>
          <a:prstGeom prst="rect">
            <a:avLst/>
          </a:prstGeom>
        </p:spPr>
      </p:pic>
      <p:sp>
        <p:nvSpPr>
          <p:cNvPr id="3" name="Title 1"/>
          <p:cNvSpPr txBox="1">
            <a:spLocks/>
          </p:cNvSpPr>
          <p:nvPr/>
        </p:nvSpPr>
        <p:spPr>
          <a:xfrm rot="16200000">
            <a:off x="-931451" y="1227953"/>
            <a:ext cx="1825037" cy="17215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en-US" sz="1300" dirty="0">
                <a:solidFill>
                  <a:schemeClr val="bg1"/>
                </a:solidFill>
                <a:latin typeface="Arial"/>
                <a:cs typeface="Arial"/>
              </a:rPr>
              <a:t>REVIEW: TRENDS</a:t>
            </a:r>
          </a:p>
        </p:txBody>
      </p:sp>
      <p:sp>
        <p:nvSpPr>
          <p:cNvPr id="4" name="Title 1"/>
          <p:cNvSpPr txBox="1">
            <a:spLocks/>
          </p:cNvSpPr>
          <p:nvPr/>
        </p:nvSpPr>
        <p:spPr>
          <a:xfrm>
            <a:off x="525692" y="303335"/>
            <a:ext cx="10565641" cy="45108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en-US" sz="2800" dirty="0">
                <a:solidFill>
                  <a:srgbClr val="3BB0C9"/>
                </a:solidFill>
                <a:latin typeface="Arial"/>
                <a:cs typeface="Arial"/>
              </a:rPr>
              <a:t>High-tech beauty gadgets are in high demand.</a:t>
            </a:r>
          </a:p>
        </p:txBody>
      </p:sp>
      <p:sp>
        <p:nvSpPr>
          <p:cNvPr id="5" name="Content Placeholder 2"/>
          <p:cNvSpPr>
            <a:spLocks noGrp="1"/>
          </p:cNvSpPr>
          <p:nvPr>
            <p:ph idx="1"/>
          </p:nvPr>
        </p:nvSpPr>
        <p:spPr>
          <a:xfrm>
            <a:off x="4273267" y="3755285"/>
            <a:ext cx="4479388" cy="1117525"/>
          </a:xfrm>
        </p:spPr>
        <p:txBody>
          <a:bodyPr>
            <a:noAutofit/>
          </a:bodyPr>
          <a:lstStyle/>
          <a:p>
            <a:pPr marL="0" indent="0">
              <a:buNone/>
            </a:pPr>
            <a:r>
              <a:rPr lang="en-US" sz="2200" dirty="0">
                <a:solidFill>
                  <a:schemeClr val="accent5"/>
                </a:solidFill>
                <a:latin typeface="Arial"/>
                <a:cs typeface="Arial"/>
              </a:rPr>
              <a:t>OF WOMEN WOULD LIKE TO OWN A NEW BEAUTY DEVICE.</a:t>
            </a:r>
          </a:p>
          <a:p>
            <a:pPr marL="0" indent="0">
              <a:buNone/>
            </a:pPr>
            <a:endParaRPr lang="en-US" sz="2200" dirty="0">
              <a:solidFill>
                <a:schemeClr val="accent5"/>
              </a:solidFill>
              <a:latin typeface="Arial"/>
              <a:cs typeface="Arial"/>
            </a:endParaRPr>
          </a:p>
        </p:txBody>
      </p:sp>
      <p:sp>
        <p:nvSpPr>
          <p:cNvPr id="6" name="TextBox 5"/>
          <p:cNvSpPr txBox="1"/>
          <p:nvPr/>
        </p:nvSpPr>
        <p:spPr>
          <a:xfrm>
            <a:off x="3726891" y="4745694"/>
            <a:ext cx="6821619" cy="215444"/>
          </a:xfrm>
          <a:prstGeom prst="rect">
            <a:avLst/>
          </a:prstGeom>
          <a:noFill/>
        </p:spPr>
        <p:txBody>
          <a:bodyPr wrap="square" rtlCol="0">
            <a:spAutoFit/>
          </a:bodyPr>
          <a:lstStyle/>
          <a:p>
            <a:r>
              <a:rPr lang="en-US" sz="800" dirty="0">
                <a:solidFill>
                  <a:schemeClr val="tx1">
                    <a:lumMod val="50000"/>
                    <a:lumOff val="50000"/>
                  </a:schemeClr>
                </a:solidFill>
                <a:latin typeface="Arial"/>
                <a:cs typeface="Arial"/>
              </a:rPr>
              <a:t>“BEAUTY DEVICES ARE ‘CREATING A NEW BENCHMARK IN FACIAL SKINCARE,’” COSMETICS DESIGN, 2013</a:t>
            </a:r>
          </a:p>
        </p:txBody>
      </p:sp>
      <p:sp>
        <p:nvSpPr>
          <p:cNvPr id="7" name="Rectangle 6"/>
          <p:cNvSpPr/>
          <p:nvPr/>
        </p:nvSpPr>
        <p:spPr>
          <a:xfrm>
            <a:off x="4303569" y="2806105"/>
            <a:ext cx="1981344" cy="1169551"/>
          </a:xfrm>
          <a:prstGeom prst="rect">
            <a:avLst/>
          </a:prstGeom>
        </p:spPr>
        <p:txBody>
          <a:bodyPr wrap="none">
            <a:spAutoFit/>
          </a:bodyPr>
          <a:lstStyle/>
          <a:p>
            <a:pPr lvl="0">
              <a:spcBef>
                <a:spcPct val="20000"/>
              </a:spcBef>
            </a:pPr>
            <a:r>
              <a:rPr lang="en-US" sz="7000" dirty="0">
                <a:solidFill>
                  <a:srgbClr val="4BACC6"/>
                </a:solidFill>
                <a:latin typeface="Arial"/>
                <a:cs typeface="Arial"/>
              </a:rPr>
              <a:t>70% </a:t>
            </a:r>
          </a:p>
        </p:txBody>
      </p:sp>
      <p:sp>
        <p:nvSpPr>
          <p:cNvPr id="9" name="TextBox 8"/>
          <p:cNvSpPr txBox="1"/>
          <p:nvPr/>
        </p:nvSpPr>
        <p:spPr>
          <a:xfrm>
            <a:off x="11589901" y="2256543"/>
            <a:ext cx="184666" cy="369332"/>
          </a:xfrm>
          <a:prstGeom prst="rect">
            <a:avLst/>
          </a:prstGeom>
          <a:noFill/>
        </p:spPr>
        <p:txBody>
          <a:bodyPr wrap="none" rtlCol="0">
            <a:spAutoFit/>
          </a:bodyPr>
          <a:lstStyle/>
          <a:p>
            <a:endParaRPr lang="en-US" dirty="0"/>
          </a:p>
        </p:txBody>
      </p:sp>
      <p:sp>
        <p:nvSpPr>
          <p:cNvPr id="10" name="TextBox 9"/>
          <p:cNvSpPr txBox="1"/>
          <p:nvPr/>
        </p:nvSpPr>
        <p:spPr>
          <a:xfrm>
            <a:off x="-2157694" y="3255341"/>
            <a:ext cx="184666" cy="369332"/>
          </a:xfrm>
          <a:prstGeom prst="rect">
            <a:avLst/>
          </a:prstGeom>
          <a:noFill/>
        </p:spPr>
        <p:txBody>
          <a:bodyPr wrap="none" rtlCol="0">
            <a:spAutoFit/>
          </a:bodyPr>
          <a:lstStyle/>
          <a:p>
            <a:endParaRPr lang="en-US" dirty="0"/>
          </a:p>
        </p:txBody>
      </p:sp>
      <p:sp>
        <p:nvSpPr>
          <p:cNvPr id="11" name="TextBox 10"/>
          <p:cNvSpPr txBox="1"/>
          <p:nvPr/>
        </p:nvSpPr>
        <p:spPr>
          <a:xfrm>
            <a:off x="-1257628" y="1676994"/>
            <a:ext cx="184666" cy="369332"/>
          </a:xfrm>
          <a:prstGeom prst="rect">
            <a:avLst/>
          </a:prstGeom>
          <a:noFill/>
        </p:spPr>
        <p:txBody>
          <a:bodyPr wrap="none" rtlCol="0">
            <a:spAutoFit/>
          </a:bodyPr>
          <a:lstStyle/>
          <a:p>
            <a:endParaRPr lang="en-US" dirty="0"/>
          </a:p>
        </p:txBody>
      </p:sp>
      <p:sp>
        <p:nvSpPr>
          <p:cNvPr id="12" name="TextBox 11"/>
          <p:cNvSpPr txBox="1"/>
          <p:nvPr/>
        </p:nvSpPr>
        <p:spPr>
          <a:xfrm>
            <a:off x="-2897475" y="2416844"/>
            <a:ext cx="184666" cy="369332"/>
          </a:xfrm>
          <a:prstGeom prst="rect">
            <a:avLst/>
          </a:prstGeom>
          <a:noFill/>
        </p:spPr>
        <p:txBody>
          <a:bodyPr wrap="none" rtlCol="0">
            <a:spAutoFit/>
          </a:bodyPr>
          <a:lstStyle/>
          <a:p>
            <a:endParaRPr lang="en-US" dirty="0"/>
          </a:p>
        </p:txBody>
      </p:sp>
      <p:sp>
        <p:nvSpPr>
          <p:cNvPr id="13" name="TextBox 12"/>
          <p:cNvSpPr txBox="1"/>
          <p:nvPr/>
        </p:nvSpPr>
        <p:spPr>
          <a:xfrm>
            <a:off x="10985746" y="1935941"/>
            <a:ext cx="184666" cy="369332"/>
          </a:xfrm>
          <a:prstGeom prst="rect">
            <a:avLst/>
          </a:prstGeom>
          <a:noFill/>
        </p:spPr>
        <p:txBody>
          <a:bodyPr wrap="none" rtlCol="0">
            <a:spAutoFit/>
          </a:bodyPr>
          <a:lstStyle/>
          <a:p>
            <a:endParaRPr lang="en-US" dirty="0"/>
          </a:p>
        </p:txBody>
      </p:sp>
      <p:pic>
        <p:nvPicPr>
          <p:cNvPr id="14" name="Picture 13"/>
          <p:cNvPicPr>
            <a:picLocks noChangeAspect="1"/>
          </p:cNvPicPr>
          <p:nvPr/>
        </p:nvPicPr>
        <p:blipFill>
          <a:blip r:embed="rId4"/>
          <a:stretch>
            <a:fillRect/>
          </a:stretch>
        </p:blipFill>
        <p:spPr>
          <a:xfrm>
            <a:off x="4377549" y="1267748"/>
            <a:ext cx="3081911" cy="1755639"/>
          </a:xfrm>
          <a:prstGeom prst="rect">
            <a:avLst/>
          </a:prstGeom>
        </p:spPr>
      </p:pic>
    </p:spTree>
    <p:extLst>
      <p:ext uri="{BB962C8B-B14F-4D97-AF65-F5344CB8AC3E}">
        <p14:creationId xmlns:p14="http://schemas.microsoft.com/office/powerpoint/2010/main" val="708624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M0930250Background_048_Blue_NSERUM1.jpg"/>
          <p:cNvPicPr>
            <a:picLocks noChangeAspect="1"/>
          </p:cNvPicPr>
          <p:nvPr/>
        </p:nvPicPr>
        <p:blipFill rotWithShape="1">
          <a:blip r:embed="rId2">
            <a:extLst>
              <a:ext uri="{28A0092B-C50C-407E-A947-70E740481C1C}">
                <a14:useLocalDpi xmlns:a14="http://schemas.microsoft.com/office/drawing/2010/main" val="0"/>
              </a:ext>
            </a:extLst>
          </a:blip>
          <a:srcRect t="17800" b="7200"/>
          <a:stretch/>
        </p:blipFill>
        <p:spPr>
          <a:xfrm>
            <a:off x="-1" y="0"/>
            <a:ext cx="9247261" cy="5143500"/>
          </a:xfrm>
          <a:prstGeom prst="rect">
            <a:avLst/>
          </a:prstGeom>
        </p:spPr>
      </p:pic>
      <p:sp>
        <p:nvSpPr>
          <p:cNvPr id="4" name="Title 1"/>
          <p:cNvSpPr txBox="1">
            <a:spLocks/>
          </p:cNvSpPr>
          <p:nvPr/>
        </p:nvSpPr>
        <p:spPr>
          <a:xfrm>
            <a:off x="438158" y="1879602"/>
            <a:ext cx="8705841" cy="123371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en-US" sz="5000" dirty="0">
                <a:solidFill>
                  <a:schemeClr val="bg1"/>
                </a:solidFill>
                <a:latin typeface="Arial"/>
                <a:cs typeface="Arial"/>
              </a:rPr>
              <a:t>REVIEW: MESSAGING</a:t>
            </a:r>
          </a:p>
        </p:txBody>
      </p:sp>
      <p:sp>
        <p:nvSpPr>
          <p:cNvPr id="5" name="Title 1"/>
          <p:cNvSpPr txBox="1">
            <a:spLocks/>
          </p:cNvSpPr>
          <p:nvPr/>
        </p:nvSpPr>
        <p:spPr>
          <a:xfrm>
            <a:off x="474443" y="2559663"/>
            <a:ext cx="5009390" cy="84878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dirty="0">
                <a:solidFill>
                  <a:srgbClr val="3BB0C9"/>
                </a:solidFill>
                <a:latin typeface="Arial"/>
                <a:cs typeface="Arial"/>
              </a:rPr>
              <a:t>APPROVED KEY POINTS    </a:t>
            </a:r>
          </a:p>
        </p:txBody>
      </p:sp>
    </p:spTree>
    <p:extLst>
      <p:ext uri="{BB962C8B-B14F-4D97-AF65-F5344CB8AC3E}">
        <p14:creationId xmlns:p14="http://schemas.microsoft.com/office/powerpoint/2010/main" val="3004077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M15020009_151 clone.jpg"/>
          <p:cNvPicPr>
            <a:picLocks noChangeAspect="1"/>
          </p:cNvPicPr>
          <p:nvPr/>
        </p:nvPicPr>
        <p:blipFill rotWithShape="1">
          <a:blip r:embed="rId2">
            <a:extLst>
              <a:ext uri="{28A0092B-C50C-407E-A947-70E740481C1C}">
                <a14:useLocalDpi xmlns:a14="http://schemas.microsoft.com/office/drawing/2010/main" val="0"/>
              </a:ext>
            </a:extLst>
          </a:blip>
          <a:srcRect l="-1553" t="7683" r="2489" b="7114"/>
          <a:stretch/>
        </p:blipFill>
        <p:spPr>
          <a:xfrm>
            <a:off x="49867" y="0"/>
            <a:ext cx="9094134" cy="5214469"/>
          </a:xfrm>
          <a:prstGeom prst="rect">
            <a:avLst/>
          </a:prstGeom>
        </p:spPr>
      </p:pic>
      <p:pic>
        <p:nvPicPr>
          <p:cNvPr id="2" name="Picture 1"/>
          <p:cNvPicPr>
            <a:picLocks noChangeAspect="1"/>
          </p:cNvPicPr>
          <p:nvPr/>
        </p:nvPicPr>
        <p:blipFill>
          <a:blip r:embed="rId3"/>
          <a:stretch>
            <a:fillRect/>
          </a:stretch>
        </p:blipFill>
        <p:spPr>
          <a:xfrm>
            <a:off x="0" y="-59765"/>
            <a:ext cx="283882" cy="5274235"/>
          </a:xfrm>
          <a:prstGeom prst="rect">
            <a:avLst/>
          </a:prstGeom>
        </p:spPr>
      </p:pic>
      <p:sp>
        <p:nvSpPr>
          <p:cNvPr id="3" name="Title 1"/>
          <p:cNvSpPr txBox="1">
            <a:spLocks/>
          </p:cNvSpPr>
          <p:nvPr/>
        </p:nvSpPr>
        <p:spPr>
          <a:xfrm rot="16200000">
            <a:off x="-1585193" y="1886827"/>
            <a:ext cx="3142787" cy="17215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en-US" sz="1300" dirty="0">
                <a:solidFill>
                  <a:schemeClr val="bg1"/>
                </a:solidFill>
                <a:latin typeface="Arial"/>
                <a:cs typeface="Arial"/>
              </a:rPr>
              <a:t>REVIEW: MESSAGING</a:t>
            </a:r>
          </a:p>
        </p:txBody>
      </p:sp>
      <p:sp>
        <p:nvSpPr>
          <p:cNvPr id="7" name="Title 1"/>
          <p:cNvSpPr txBox="1">
            <a:spLocks/>
          </p:cNvSpPr>
          <p:nvPr/>
        </p:nvSpPr>
        <p:spPr>
          <a:xfrm>
            <a:off x="695381" y="175401"/>
            <a:ext cx="8053918" cy="72407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en-US" sz="2800" dirty="0">
                <a:solidFill>
                  <a:srgbClr val="3BB0C9"/>
                </a:solidFill>
                <a:latin typeface="Arial"/>
                <a:cs typeface="Arial"/>
              </a:rPr>
              <a:t>ADVANCED ANTI-AGING SCIENCE</a:t>
            </a:r>
          </a:p>
        </p:txBody>
      </p:sp>
      <p:sp>
        <p:nvSpPr>
          <p:cNvPr id="8" name="Rectangle 7"/>
          <p:cNvSpPr/>
          <p:nvPr/>
        </p:nvSpPr>
        <p:spPr>
          <a:xfrm>
            <a:off x="685974" y="882289"/>
            <a:ext cx="6531417" cy="1636345"/>
          </a:xfrm>
          <a:prstGeom prst="rect">
            <a:avLst/>
          </a:prstGeom>
        </p:spPr>
        <p:txBody>
          <a:bodyPr wrap="square">
            <a:spAutoFit/>
          </a:bodyPr>
          <a:lstStyle/>
          <a:p>
            <a:pPr>
              <a:lnSpc>
                <a:spcPts val="2400"/>
              </a:lnSpc>
              <a:buClr>
                <a:srgbClr val="1F365E"/>
              </a:buClr>
              <a:buSzPct val="50000"/>
            </a:pPr>
            <a:r>
              <a:rPr lang="en-US" sz="2200" dirty="0" err="1">
                <a:solidFill>
                  <a:schemeClr val="bg1">
                    <a:lumMod val="50000"/>
                  </a:schemeClr>
                </a:solidFill>
                <a:latin typeface="Arial"/>
                <a:cs typeface="Arial"/>
              </a:rPr>
              <a:t>ageLOC</a:t>
            </a:r>
            <a:r>
              <a:rPr lang="en-US" sz="2200" dirty="0">
                <a:solidFill>
                  <a:schemeClr val="bg1">
                    <a:lumMod val="50000"/>
                  </a:schemeClr>
                </a:solidFill>
                <a:latin typeface="Arial"/>
                <a:cs typeface="Arial"/>
              </a:rPr>
              <a:t> Me delivers Nu Skin’s </a:t>
            </a:r>
            <a:r>
              <a:rPr lang="en-US" sz="2200" dirty="0">
                <a:solidFill>
                  <a:srgbClr val="3BB0C9"/>
                </a:solidFill>
                <a:latin typeface="Arial"/>
                <a:cs typeface="Arial"/>
              </a:rPr>
              <a:t>most advanced anti-aging science </a:t>
            </a:r>
            <a:r>
              <a:rPr lang="en-US" sz="2200" dirty="0">
                <a:solidFill>
                  <a:schemeClr val="bg1">
                    <a:lumMod val="50000"/>
                  </a:schemeClr>
                </a:solidFill>
                <a:latin typeface="Arial"/>
                <a:cs typeface="Arial"/>
              </a:rPr>
              <a:t>in a unique and impressive system for a completely new skin care experience. ageLOC products target the sources of aging to help you look and feel younger.</a:t>
            </a:r>
          </a:p>
        </p:txBody>
      </p:sp>
      <p:sp>
        <p:nvSpPr>
          <p:cNvPr id="9" name="Rectangle 8"/>
          <p:cNvSpPr/>
          <p:nvPr/>
        </p:nvSpPr>
        <p:spPr>
          <a:xfrm>
            <a:off x="376590" y="193294"/>
            <a:ext cx="469950" cy="707886"/>
          </a:xfrm>
          <a:prstGeom prst="rect">
            <a:avLst/>
          </a:prstGeom>
        </p:spPr>
        <p:txBody>
          <a:bodyPr wrap="none">
            <a:spAutoFit/>
          </a:bodyPr>
          <a:lstStyle/>
          <a:p>
            <a:r>
              <a:rPr lang="en-US" sz="4000" dirty="0">
                <a:solidFill>
                  <a:srgbClr val="3BB0C9"/>
                </a:solidFill>
                <a:latin typeface="Arial"/>
                <a:cs typeface="Arial"/>
              </a:rPr>
              <a:t>1</a:t>
            </a:r>
            <a:endParaRPr lang="en-US" sz="4000" dirty="0">
              <a:latin typeface="Arial"/>
              <a:cs typeface="Arial"/>
            </a:endParaRPr>
          </a:p>
        </p:txBody>
      </p:sp>
      <p:sp>
        <p:nvSpPr>
          <p:cNvPr id="10" name="Content Placeholder 2"/>
          <p:cNvSpPr>
            <a:spLocks noGrp="1"/>
          </p:cNvSpPr>
          <p:nvPr>
            <p:ph idx="1"/>
          </p:nvPr>
        </p:nvSpPr>
        <p:spPr>
          <a:xfrm>
            <a:off x="604426" y="2720661"/>
            <a:ext cx="5397499" cy="1606551"/>
          </a:xfrm>
        </p:spPr>
        <p:txBody>
          <a:bodyPr>
            <a:noAutofit/>
          </a:bodyPr>
          <a:lstStyle/>
          <a:p>
            <a:pPr marL="118872" lvl="0" indent="-118872">
              <a:lnSpc>
                <a:spcPts val="2100"/>
              </a:lnSpc>
              <a:spcBef>
                <a:spcPts val="0"/>
              </a:spcBef>
              <a:buClr>
                <a:srgbClr val="1F365E"/>
              </a:buClr>
              <a:buSzPct val="50000"/>
              <a:buNone/>
            </a:pPr>
            <a:r>
              <a:rPr lang="en-US" sz="1600" dirty="0">
                <a:solidFill>
                  <a:srgbClr val="3BB0C9"/>
                </a:solidFill>
                <a:latin typeface="Arial"/>
                <a:cs typeface="Arial"/>
              </a:rPr>
              <a:t>KEY POINTS</a:t>
            </a:r>
          </a:p>
          <a:p>
            <a:pPr marL="164592" indent="-164592">
              <a:lnSpc>
                <a:spcPts val="2100"/>
              </a:lnSpc>
              <a:spcBef>
                <a:spcPts val="0"/>
              </a:spcBef>
              <a:buClr>
                <a:srgbClr val="3BB0C9"/>
              </a:buClr>
              <a:buSzPct val="50000"/>
              <a:buFont typeface="Wingdings" charset="2"/>
              <a:buChar char=""/>
            </a:pPr>
            <a:r>
              <a:rPr lang="en-US" sz="1800" dirty="0">
                <a:solidFill>
                  <a:schemeClr val="tx1">
                    <a:lumMod val="65000"/>
                    <a:lumOff val="35000"/>
                  </a:schemeClr>
                </a:solidFill>
                <a:latin typeface="Arial"/>
                <a:cs typeface="Arial"/>
              </a:rPr>
              <a:t>Nu Skin’s most advanced ageLOC formulations inspired by more than 30 years of anti-aging science</a:t>
            </a:r>
          </a:p>
          <a:p>
            <a:pPr marL="164592" indent="-164592">
              <a:lnSpc>
                <a:spcPts val="2100"/>
              </a:lnSpc>
              <a:spcBef>
                <a:spcPts val="0"/>
              </a:spcBef>
              <a:buClr>
                <a:srgbClr val="3BB0C9"/>
              </a:buClr>
              <a:buSzPct val="50000"/>
              <a:buFont typeface="Wingdings" charset="2"/>
              <a:buChar char=""/>
            </a:pPr>
            <a:r>
              <a:rPr lang="en-US" sz="1800" dirty="0">
                <a:solidFill>
                  <a:schemeClr val="tx1">
                    <a:lumMod val="65000"/>
                    <a:lumOff val="35000"/>
                  </a:schemeClr>
                </a:solidFill>
                <a:latin typeface="Arial"/>
                <a:cs typeface="Arial"/>
              </a:rPr>
              <a:t>Science that targets aging at its source</a:t>
            </a:r>
          </a:p>
          <a:p>
            <a:pPr marL="164592" indent="-164592">
              <a:lnSpc>
                <a:spcPts val="2100"/>
              </a:lnSpc>
              <a:spcBef>
                <a:spcPts val="0"/>
              </a:spcBef>
              <a:buClr>
                <a:srgbClr val="3BB0C9"/>
              </a:buClr>
              <a:buSzPct val="50000"/>
              <a:buFont typeface="Wingdings" charset="2"/>
              <a:buChar char=""/>
            </a:pPr>
            <a:r>
              <a:rPr lang="en-US" sz="1800" dirty="0">
                <a:solidFill>
                  <a:schemeClr val="tx1">
                    <a:lumMod val="65000"/>
                    <a:lumOff val="35000"/>
                  </a:schemeClr>
                </a:solidFill>
                <a:latin typeface="Arial"/>
                <a:cs typeface="Arial"/>
              </a:rPr>
              <a:t>Cutting-edge, breakthrough products developed by anti-aging experts</a:t>
            </a:r>
          </a:p>
          <a:p>
            <a:pPr marL="118872" lvl="1" indent="-118872">
              <a:lnSpc>
                <a:spcPts val="2100"/>
              </a:lnSpc>
              <a:spcBef>
                <a:spcPts val="0"/>
              </a:spcBef>
              <a:buClr>
                <a:srgbClr val="1F365E"/>
              </a:buClr>
              <a:buSzPct val="50000"/>
              <a:buFont typeface="Wingdings" charset="2"/>
              <a:buChar char=""/>
            </a:pPr>
            <a:endParaRPr lang="en-US" sz="1800" dirty="0">
              <a:solidFill>
                <a:schemeClr val="tx1">
                  <a:lumMod val="65000"/>
                  <a:lumOff val="35000"/>
                </a:schemeClr>
              </a:solidFill>
              <a:latin typeface="Arial"/>
              <a:cs typeface="Arial"/>
            </a:endParaRPr>
          </a:p>
          <a:p>
            <a:pPr marL="118872" lvl="1" indent="-118872">
              <a:lnSpc>
                <a:spcPts val="2100"/>
              </a:lnSpc>
              <a:spcBef>
                <a:spcPts val="0"/>
              </a:spcBef>
              <a:buClr>
                <a:srgbClr val="1F365E"/>
              </a:buClr>
              <a:buSzPct val="50000"/>
              <a:buNone/>
            </a:pPr>
            <a:endParaRPr lang="en-US" sz="1800" dirty="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val="356198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srcRect b="7540"/>
          <a:stretch/>
        </p:blipFill>
        <p:spPr>
          <a:xfrm>
            <a:off x="1135253" y="1995630"/>
            <a:ext cx="2125440" cy="3288404"/>
          </a:xfrm>
          <a:prstGeom prst="rect">
            <a:avLst/>
          </a:prstGeom>
        </p:spPr>
      </p:pic>
      <p:pic>
        <p:nvPicPr>
          <p:cNvPr id="2" name="Picture 1"/>
          <p:cNvPicPr>
            <a:picLocks noChangeAspect="1"/>
          </p:cNvPicPr>
          <p:nvPr/>
        </p:nvPicPr>
        <p:blipFill>
          <a:blip r:embed="rId3"/>
          <a:stretch>
            <a:fillRect/>
          </a:stretch>
        </p:blipFill>
        <p:spPr>
          <a:xfrm>
            <a:off x="0" y="-59765"/>
            <a:ext cx="283882" cy="5274235"/>
          </a:xfrm>
          <a:prstGeom prst="rect">
            <a:avLst/>
          </a:prstGeom>
        </p:spPr>
      </p:pic>
      <p:sp>
        <p:nvSpPr>
          <p:cNvPr id="3" name="Title 1"/>
          <p:cNvSpPr txBox="1">
            <a:spLocks/>
          </p:cNvSpPr>
          <p:nvPr/>
        </p:nvSpPr>
        <p:spPr>
          <a:xfrm rot="16200000">
            <a:off x="-1386683" y="1640927"/>
            <a:ext cx="2749313" cy="27048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en-US" sz="1300" dirty="0">
                <a:solidFill>
                  <a:schemeClr val="bg1"/>
                </a:solidFill>
                <a:latin typeface="Arial"/>
                <a:cs typeface="Arial"/>
              </a:rPr>
              <a:t>REVIEW: MESSAGING</a:t>
            </a:r>
          </a:p>
        </p:txBody>
      </p:sp>
      <p:sp>
        <p:nvSpPr>
          <p:cNvPr id="4" name="Rectangle 3"/>
          <p:cNvSpPr/>
          <p:nvPr/>
        </p:nvSpPr>
        <p:spPr>
          <a:xfrm>
            <a:off x="804155" y="867488"/>
            <a:ext cx="3653493" cy="1636345"/>
          </a:xfrm>
          <a:prstGeom prst="rect">
            <a:avLst/>
          </a:prstGeom>
        </p:spPr>
        <p:txBody>
          <a:bodyPr wrap="square">
            <a:spAutoFit/>
          </a:bodyPr>
          <a:lstStyle/>
          <a:p>
            <a:pPr>
              <a:lnSpc>
                <a:spcPts val="2400"/>
              </a:lnSpc>
              <a:buClr>
                <a:srgbClr val="1F365E"/>
              </a:buClr>
              <a:buSzPct val="50000"/>
            </a:pPr>
            <a:r>
              <a:rPr lang="en-US" sz="2200" dirty="0" err="1">
                <a:solidFill>
                  <a:schemeClr val="tx1">
                    <a:lumMod val="50000"/>
                    <a:lumOff val="50000"/>
                  </a:schemeClr>
                </a:solidFill>
                <a:latin typeface="Arial"/>
                <a:cs typeface="Arial"/>
              </a:rPr>
              <a:t>ageLOC</a:t>
            </a:r>
            <a:r>
              <a:rPr lang="en-US" sz="2200" dirty="0">
                <a:solidFill>
                  <a:schemeClr val="tx1">
                    <a:lumMod val="50000"/>
                    <a:lumOff val="50000"/>
                  </a:schemeClr>
                </a:solidFill>
                <a:latin typeface="Arial"/>
                <a:cs typeface="Arial"/>
              </a:rPr>
              <a:t> Me helps people </a:t>
            </a:r>
            <a:br>
              <a:rPr lang="en-US" sz="2200" dirty="0">
                <a:solidFill>
                  <a:schemeClr val="tx1">
                    <a:lumMod val="50000"/>
                    <a:lumOff val="50000"/>
                  </a:schemeClr>
                </a:solidFill>
                <a:latin typeface="Arial"/>
                <a:cs typeface="Arial"/>
              </a:rPr>
            </a:br>
            <a:r>
              <a:rPr lang="en-US" sz="2200" dirty="0">
                <a:solidFill>
                  <a:schemeClr val="tx1">
                    <a:lumMod val="50000"/>
                    <a:lumOff val="50000"/>
                  </a:schemeClr>
                </a:solidFill>
                <a:latin typeface="Arial"/>
                <a:cs typeface="Arial"/>
              </a:rPr>
              <a:t>find the right solution for their </a:t>
            </a:r>
            <a:br>
              <a:rPr lang="en-US" sz="2200" dirty="0">
                <a:solidFill>
                  <a:schemeClr val="tx1">
                    <a:lumMod val="50000"/>
                    <a:lumOff val="50000"/>
                  </a:schemeClr>
                </a:solidFill>
                <a:latin typeface="Arial"/>
                <a:cs typeface="Arial"/>
              </a:rPr>
            </a:br>
            <a:r>
              <a:rPr lang="en-US" sz="2200" dirty="0">
                <a:solidFill>
                  <a:srgbClr val="3BB0C9"/>
                </a:solidFill>
                <a:latin typeface="Arial"/>
                <a:cs typeface="Arial"/>
              </a:rPr>
              <a:t>individual </a:t>
            </a:r>
            <a:r>
              <a:rPr lang="en-US" sz="2200" dirty="0">
                <a:solidFill>
                  <a:schemeClr val="tx1">
                    <a:lumMod val="50000"/>
                    <a:lumOff val="50000"/>
                  </a:schemeClr>
                </a:solidFill>
                <a:latin typeface="Arial"/>
                <a:cs typeface="Arial"/>
              </a:rPr>
              <a:t>skin care needs. </a:t>
            </a:r>
          </a:p>
          <a:p>
            <a:pPr>
              <a:lnSpc>
                <a:spcPts val="2400"/>
              </a:lnSpc>
              <a:buClr>
                <a:srgbClr val="1F365E"/>
              </a:buClr>
              <a:buSzPct val="50000"/>
            </a:pPr>
            <a:endParaRPr lang="en-US" sz="2200" dirty="0">
              <a:solidFill>
                <a:schemeClr val="tx1">
                  <a:lumMod val="50000"/>
                  <a:lumOff val="50000"/>
                </a:schemeClr>
              </a:solidFill>
              <a:latin typeface="Arial"/>
              <a:cs typeface="Arial"/>
            </a:endParaRPr>
          </a:p>
        </p:txBody>
      </p:sp>
      <p:sp>
        <p:nvSpPr>
          <p:cNvPr id="5" name="TextBox 4"/>
          <p:cNvSpPr txBox="1"/>
          <p:nvPr/>
        </p:nvSpPr>
        <p:spPr>
          <a:xfrm>
            <a:off x="4543779" y="1773814"/>
            <a:ext cx="4169835" cy="369332"/>
          </a:xfrm>
          <a:prstGeom prst="rect">
            <a:avLst/>
          </a:prstGeom>
          <a:noFill/>
        </p:spPr>
        <p:txBody>
          <a:bodyPr wrap="square" rtlCol="0">
            <a:spAutoFit/>
          </a:bodyPr>
          <a:lstStyle/>
          <a:p>
            <a:r>
              <a:rPr lang="en-US" sz="900" dirty="0">
                <a:solidFill>
                  <a:schemeClr val="tx1">
                    <a:lumMod val="50000"/>
                    <a:lumOff val="50000"/>
                  </a:schemeClr>
                </a:solidFill>
                <a:latin typeface="Arial"/>
                <a:cs typeface="Arial"/>
              </a:rPr>
              <a:t>PREDICTING MARKET SUCCESS: NEW WAYS TO MEASURE CUSTOMER LOYALTY, ROBERT PASSIKOFF, 2006</a:t>
            </a:r>
          </a:p>
        </p:txBody>
      </p:sp>
      <p:sp>
        <p:nvSpPr>
          <p:cNvPr id="6" name="TextBox 5"/>
          <p:cNvSpPr txBox="1"/>
          <p:nvPr/>
        </p:nvSpPr>
        <p:spPr>
          <a:xfrm>
            <a:off x="4546970" y="758484"/>
            <a:ext cx="3539752" cy="1015663"/>
          </a:xfrm>
          <a:prstGeom prst="rect">
            <a:avLst/>
          </a:prstGeom>
          <a:noFill/>
        </p:spPr>
        <p:txBody>
          <a:bodyPr wrap="square" rtlCol="0">
            <a:spAutoFit/>
          </a:bodyPr>
          <a:lstStyle/>
          <a:p>
            <a:r>
              <a:rPr lang="en-US" sz="2000" dirty="0">
                <a:solidFill>
                  <a:srgbClr val="3BB0C9"/>
                </a:solidFill>
                <a:latin typeface="Arial"/>
                <a:cs typeface="Arial"/>
              </a:rPr>
              <a:t>CUSTOMIZATION IS WHAT DRAWS A CUSTOMER TO A BRAND.</a:t>
            </a:r>
          </a:p>
        </p:txBody>
      </p:sp>
      <p:sp>
        <p:nvSpPr>
          <p:cNvPr id="7" name="Title 1"/>
          <p:cNvSpPr txBox="1">
            <a:spLocks/>
          </p:cNvSpPr>
          <p:nvPr/>
        </p:nvSpPr>
        <p:spPr>
          <a:xfrm>
            <a:off x="764710" y="167512"/>
            <a:ext cx="8053918" cy="72407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en-US" sz="2800" dirty="0">
                <a:solidFill>
                  <a:srgbClr val="3BB0C9"/>
                </a:solidFill>
                <a:latin typeface="Arial"/>
                <a:cs typeface="Arial"/>
              </a:rPr>
              <a:t>CUSTOMIZED</a:t>
            </a:r>
          </a:p>
        </p:txBody>
      </p:sp>
      <p:pic>
        <p:nvPicPr>
          <p:cNvPr id="8" name="Picture 7"/>
          <p:cNvPicPr>
            <a:picLocks noChangeAspect="1"/>
          </p:cNvPicPr>
          <p:nvPr/>
        </p:nvPicPr>
        <p:blipFill>
          <a:blip r:embed="rId4"/>
          <a:stretch>
            <a:fillRect/>
          </a:stretch>
        </p:blipFill>
        <p:spPr>
          <a:xfrm>
            <a:off x="6139641" y="2105238"/>
            <a:ext cx="1186666" cy="1044264"/>
          </a:xfrm>
          <a:prstGeom prst="rect">
            <a:avLst/>
          </a:prstGeom>
        </p:spPr>
      </p:pic>
      <p:sp>
        <p:nvSpPr>
          <p:cNvPr id="9" name="TextBox 8"/>
          <p:cNvSpPr txBox="1"/>
          <p:nvPr/>
        </p:nvSpPr>
        <p:spPr>
          <a:xfrm>
            <a:off x="369890" y="0"/>
            <a:ext cx="184666" cy="369332"/>
          </a:xfrm>
          <a:prstGeom prst="rect">
            <a:avLst/>
          </a:prstGeom>
          <a:noFill/>
        </p:spPr>
        <p:txBody>
          <a:bodyPr wrap="none" rtlCol="0">
            <a:spAutoFit/>
          </a:bodyPr>
          <a:lstStyle/>
          <a:p>
            <a:endParaRPr lang="en-US" dirty="0"/>
          </a:p>
        </p:txBody>
      </p:sp>
      <p:sp>
        <p:nvSpPr>
          <p:cNvPr id="11" name="Content Placeholder 2"/>
          <p:cNvSpPr>
            <a:spLocks noGrp="1"/>
          </p:cNvSpPr>
          <p:nvPr>
            <p:ph idx="1"/>
          </p:nvPr>
        </p:nvSpPr>
        <p:spPr>
          <a:xfrm>
            <a:off x="4543779" y="3150826"/>
            <a:ext cx="4634661" cy="1353705"/>
          </a:xfrm>
        </p:spPr>
        <p:txBody>
          <a:bodyPr>
            <a:noAutofit/>
          </a:bodyPr>
          <a:lstStyle/>
          <a:p>
            <a:pPr marL="0" indent="0">
              <a:buNone/>
            </a:pPr>
            <a:r>
              <a:rPr lang="en-US" sz="1800" dirty="0">
                <a:solidFill>
                  <a:srgbClr val="3BB0C9"/>
                </a:solidFill>
                <a:latin typeface="Arial"/>
                <a:cs typeface="Arial"/>
              </a:rPr>
              <a:t>Customization increases brand loyalty and engagement and increases the likelihood that a customer will share their experience with others and be more satisfied with the product result.</a:t>
            </a:r>
          </a:p>
        </p:txBody>
      </p:sp>
      <p:sp>
        <p:nvSpPr>
          <p:cNvPr id="12" name="TextBox 11"/>
          <p:cNvSpPr txBox="1"/>
          <p:nvPr/>
        </p:nvSpPr>
        <p:spPr>
          <a:xfrm>
            <a:off x="4543779" y="4564917"/>
            <a:ext cx="6444074" cy="507831"/>
          </a:xfrm>
          <a:prstGeom prst="rect">
            <a:avLst/>
          </a:prstGeom>
          <a:noFill/>
        </p:spPr>
        <p:txBody>
          <a:bodyPr wrap="square" rtlCol="0">
            <a:spAutoFit/>
          </a:bodyPr>
          <a:lstStyle/>
          <a:p>
            <a:r>
              <a:rPr lang="en-US" sz="900" dirty="0">
                <a:solidFill>
                  <a:srgbClr val="7F7F7F"/>
                </a:solidFill>
                <a:latin typeface="Arial"/>
                <a:cs typeface="Arial"/>
              </a:rPr>
              <a:t>“MAKING IT PERSONAL: RULES FOR SUCCESS IN </a:t>
            </a:r>
            <a:br>
              <a:rPr lang="en-US" sz="900" dirty="0">
                <a:solidFill>
                  <a:srgbClr val="7F7F7F"/>
                </a:solidFill>
                <a:latin typeface="Arial"/>
                <a:cs typeface="Arial"/>
              </a:rPr>
            </a:br>
            <a:r>
              <a:rPr lang="en-US" sz="900" dirty="0">
                <a:solidFill>
                  <a:srgbClr val="7F7F7F"/>
                </a:solidFill>
                <a:latin typeface="Arial"/>
                <a:cs typeface="Arial"/>
              </a:rPr>
              <a:t>PRODUCT CUSTOMIZATION,” BAIN &amp; COMPANY, 2013</a:t>
            </a:r>
          </a:p>
          <a:p>
            <a:endParaRPr lang="en-US" sz="900" dirty="0">
              <a:solidFill>
                <a:srgbClr val="7F7F7F"/>
              </a:solidFill>
              <a:latin typeface="Arial"/>
              <a:cs typeface="Arial"/>
            </a:endParaRPr>
          </a:p>
        </p:txBody>
      </p:sp>
      <p:sp>
        <p:nvSpPr>
          <p:cNvPr id="14" name="Rectangle 13"/>
          <p:cNvSpPr/>
          <p:nvPr/>
        </p:nvSpPr>
        <p:spPr>
          <a:xfrm>
            <a:off x="342030" y="193294"/>
            <a:ext cx="469950" cy="707886"/>
          </a:xfrm>
          <a:prstGeom prst="rect">
            <a:avLst/>
          </a:prstGeom>
        </p:spPr>
        <p:txBody>
          <a:bodyPr wrap="none">
            <a:spAutoFit/>
          </a:bodyPr>
          <a:lstStyle/>
          <a:p>
            <a:r>
              <a:rPr lang="en-US" sz="4000" dirty="0">
                <a:solidFill>
                  <a:srgbClr val="3BB0C9"/>
                </a:solidFill>
                <a:latin typeface="Arial"/>
                <a:cs typeface="Arial"/>
              </a:rPr>
              <a:t>2</a:t>
            </a:r>
            <a:endParaRPr lang="en-US" sz="4000" dirty="0">
              <a:latin typeface="Arial"/>
              <a:cs typeface="Arial"/>
            </a:endParaRPr>
          </a:p>
        </p:txBody>
      </p:sp>
    </p:spTree>
    <p:extLst>
      <p:ext uri="{BB962C8B-B14F-4D97-AF65-F5344CB8AC3E}">
        <p14:creationId xmlns:p14="http://schemas.microsoft.com/office/powerpoint/2010/main" val="3759332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M15020003_12_display.psd"/>
          <p:cNvPicPr>
            <a:picLocks noChangeAspect="1"/>
          </p:cNvPicPr>
          <p:nvPr/>
        </p:nvPicPr>
        <p:blipFill rotWithShape="1">
          <a:blip r:embed="rId2">
            <a:extLst>
              <a:ext uri="{28A0092B-C50C-407E-A947-70E740481C1C}">
                <a14:useLocalDpi xmlns:a14="http://schemas.microsoft.com/office/drawing/2010/main" val="0"/>
              </a:ext>
            </a:extLst>
          </a:blip>
          <a:srcRect l="23051" r="913" b="3245"/>
          <a:stretch/>
        </p:blipFill>
        <p:spPr>
          <a:xfrm>
            <a:off x="49867" y="0"/>
            <a:ext cx="9094133" cy="5143500"/>
          </a:xfrm>
          <a:prstGeom prst="rect">
            <a:avLst/>
          </a:prstGeom>
        </p:spPr>
      </p:pic>
      <p:pic>
        <p:nvPicPr>
          <p:cNvPr id="2" name="Picture 1"/>
          <p:cNvPicPr>
            <a:picLocks noChangeAspect="1"/>
          </p:cNvPicPr>
          <p:nvPr/>
        </p:nvPicPr>
        <p:blipFill>
          <a:blip r:embed="rId3"/>
          <a:stretch>
            <a:fillRect/>
          </a:stretch>
        </p:blipFill>
        <p:spPr>
          <a:xfrm>
            <a:off x="0" y="-59765"/>
            <a:ext cx="283882" cy="5274235"/>
          </a:xfrm>
          <a:prstGeom prst="rect">
            <a:avLst/>
          </a:prstGeom>
        </p:spPr>
      </p:pic>
      <p:sp>
        <p:nvSpPr>
          <p:cNvPr id="3" name="Title 1"/>
          <p:cNvSpPr txBox="1">
            <a:spLocks/>
          </p:cNvSpPr>
          <p:nvPr/>
        </p:nvSpPr>
        <p:spPr>
          <a:xfrm rot="16200000">
            <a:off x="-1471336" y="1754014"/>
            <a:ext cx="2886915" cy="1819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en-US" sz="1300" dirty="0">
                <a:solidFill>
                  <a:schemeClr val="bg1"/>
                </a:solidFill>
                <a:latin typeface="Arial"/>
                <a:cs typeface="Arial"/>
              </a:rPr>
              <a:t>REVIEW: MESSAGING</a:t>
            </a:r>
          </a:p>
        </p:txBody>
      </p:sp>
      <p:sp>
        <p:nvSpPr>
          <p:cNvPr id="4" name="Title 1"/>
          <p:cNvSpPr txBox="1">
            <a:spLocks/>
          </p:cNvSpPr>
          <p:nvPr/>
        </p:nvSpPr>
        <p:spPr>
          <a:xfrm>
            <a:off x="764710" y="167512"/>
            <a:ext cx="8053918" cy="72407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en-US" sz="2800" dirty="0">
                <a:solidFill>
                  <a:srgbClr val="3BB0C9"/>
                </a:solidFill>
                <a:latin typeface="Arial"/>
                <a:cs typeface="Arial"/>
              </a:rPr>
              <a:t>EXCLUSIVE AND SMART</a:t>
            </a:r>
          </a:p>
        </p:txBody>
      </p:sp>
      <p:sp>
        <p:nvSpPr>
          <p:cNvPr id="5" name="Rectangle 4"/>
          <p:cNvSpPr/>
          <p:nvPr/>
        </p:nvSpPr>
        <p:spPr>
          <a:xfrm>
            <a:off x="342030" y="193294"/>
            <a:ext cx="469950" cy="707886"/>
          </a:xfrm>
          <a:prstGeom prst="rect">
            <a:avLst/>
          </a:prstGeom>
        </p:spPr>
        <p:txBody>
          <a:bodyPr wrap="none">
            <a:spAutoFit/>
          </a:bodyPr>
          <a:lstStyle/>
          <a:p>
            <a:r>
              <a:rPr lang="en-US" sz="4000" dirty="0">
                <a:solidFill>
                  <a:srgbClr val="3BB0C9"/>
                </a:solidFill>
                <a:latin typeface="Arial"/>
                <a:cs typeface="Arial"/>
              </a:rPr>
              <a:t>3</a:t>
            </a:r>
            <a:endParaRPr lang="en-US" sz="4000" dirty="0">
              <a:latin typeface="Arial"/>
              <a:cs typeface="Arial"/>
            </a:endParaRPr>
          </a:p>
        </p:txBody>
      </p:sp>
      <p:sp>
        <p:nvSpPr>
          <p:cNvPr id="8" name="Content Placeholder 2"/>
          <p:cNvSpPr>
            <a:spLocks noGrp="1"/>
          </p:cNvSpPr>
          <p:nvPr>
            <p:ph idx="1"/>
          </p:nvPr>
        </p:nvSpPr>
        <p:spPr>
          <a:xfrm>
            <a:off x="752979" y="894093"/>
            <a:ext cx="8363067" cy="1085851"/>
          </a:xfrm>
        </p:spPr>
        <p:txBody>
          <a:bodyPr>
            <a:noAutofit/>
          </a:bodyPr>
          <a:lstStyle/>
          <a:p>
            <a:pPr marL="0" indent="0">
              <a:lnSpc>
                <a:spcPts val="2400"/>
              </a:lnSpc>
              <a:buNone/>
            </a:pPr>
            <a:r>
              <a:rPr lang="en-US" sz="2200" dirty="0">
                <a:solidFill>
                  <a:schemeClr val="tx1">
                    <a:lumMod val="50000"/>
                    <a:lumOff val="50000"/>
                  </a:schemeClr>
                </a:solidFill>
                <a:latin typeface="Arial"/>
                <a:cs typeface="Arial"/>
              </a:rPr>
              <a:t>There is nothing like </a:t>
            </a:r>
            <a:r>
              <a:rPr lang="en-US" sz="2200" dirty="0" err="1">
                <a:solidFill>
                  <a:schemeClr val="tx1">
                    <a:lumMod val="50000"/>
                    <a:lumOff val="50000"/>
                  </a:schemeClr>
                </a:solidFill>
                <a:latin typeface="Arial"/>
                <a:cs typeface="Arial"/>
              </a:rPr>
              <a:t>ageLOC</a:t>
            </a:r>
            <a:r>
              <a:rPr lang="en-US" sz="2200" dirty="0">
                <a:solidFill>
                  <a:schemeClr val="tx1">
                    <a:lumMod val="50000"/>
                    <a:lumOff val="50000"/>
                  </a:schemeClr>
                </a:solidFill>
                <a:latin typeface="Arial"/>
                <a:cs typeface="Arial"/>
              </a:rPr>
              <a:t> Me anywhere else. It is an </a:t>
            </a:r>
            <a:r>
              <a:rPr lang="en-US" sz="2200" dirty="0">
                <a:solidFill>
                  <a:srgbClr val="3BB0C9"/>
                </a:solidFill>
                <a:latin typeface="Arial"/>
                <a:cs typeface="Arial"/>
              </a:rPr>
              <a:t>entirely new </a:t>
            </a:r>
            <a:r>
              <a:rPr lang="en-US" sz="2200" dirty="0">
                <a:solidFill>
                  <a:schemeClr val="tx1">
                    <a:lumMod val="50000"/>
                    <a:lumOff val="50000"/>
                  </a:schemeClr>
                </a:solidFill>
                <a:latin typeface="Arial"/>
                <a:cs typeface="Arial"/>
              </a:rPr>
              <a:t>smart skin care experience available exclusively from Nu Skin distributors. </a:t>
            </a:r>
          </a:p>
          <a:p>
            <a:pPr marL="0" indent="0">
              <a:lnSpc>
                <a:spcPts val="2400"/>
              </a:lnSpc>
              <a:buNone/>
            </a:pPr>
            <a:endParaRPr lang="en-US" sz="2200" dirty="0">
              <a:solidFill>
                <a:schemeClr val="tx1">
                  <a:lumMod val="50000"/>
                  <a:lumOff val="50000"/>
                </a:schemeClr>
              </a:solidFill>
              <a:latin typeface="Arial"/>
              <a:cs typeface="Arial"/>
            </a:endParaRPr>
          </a:p>
          <a:p>
            <a:pPr marL="57150" indent="0">
              <a:lnSpc>
                <a:spcPts val="2400"/>
              </a:lnSpc>
              <a:buNone/>
            </a:pPr>
            <a:endParaRPr lang="en-US" sz="2200" dirty="0">
              <a:solidFill>
                <a:schemeClr val="tx1">
                  <a:lumMod val="50000"/>
                  <a:lumOff val="50000"/>
                </a:schemeClr>
              </a:solidFill>
              <a:latin typeface="Arial"/>
              <a:cs typeface="Arial"/>
            </a:endParaRPr>
          </a:p>
        </p:txBody>
      </p:sp>
      <p:sp>
        <p:nvSpPr>
          <p:cNvPr id="9" name="TextBox 8"/>
          <p:cNvSpPr txBox="1"/>
          <p:nvPr/>
        </p:nvSpPr>
        <p:spPr>
          <a:xfrm>
            <a:off x="754953" y="3140979"/>
            <a:ext cx="5642972" cy="2031325"/>
          </a:xfrm>
          <a:prstGeom prst="rect">
            <a:avLst/>
          </a:prstGeom>
          <a:noFill/>
        </p:spPr>
        <p:txBody>
          <a:bodyPr wrap="square" rtlCol="0">
            <a:spAutoFit/>
          </a:bodyPr>
          <a:lstStyle/>
          <a:p>
            <a:endParaRPr lang="en-US" sz="1600" dirty="0">
              <a:solidFill>
                <a:schemeClr val="tx1">
                  <a:lumMod val="50000"/>
                  <a:lumOff val="50000"/>
                </a:schemeClr>
              </a:solidFill>
              <a:latin typeface="Arial"/>
              <a:cs typeface="Arial"/>
            </a:endParaRPr>
          </a:p>
          <a:p>
            <a:pPr lvl="0"/>
            <a:r>
              <a:rPr lang="en-US" sz="1400" dirty="0">
                <a:solidFill>
                  <a:srgbClr val="3BB0C9"/>
                </a:solidFill>
                <a:latin typeface="Arial"/>
                <a:cs typeface="Arial"/>
              </a:rPr>
              <a:t>KEY POINTS</a:t>
            </a:r>
          </a:p>
          <a:p>
            <a:pPr marL="0" lvl="1" indent="-164592">
              <a:spcBef>
                <a:spcPts val="0"/>
              </a:spcBef>
              <a:buClr>
                <a:schemeClr val="accent5"/>
              </a:buClr>
              <a:buSzPct val="50000"/>
              <a:buFont typeface="Wingdings" charset="2"/>
              <a:buChar char=""/>
            </a:pPr>
            <a:r>
              <a:rPr lang="en-US" sz="1600" dirty="0">
                <a:solidFill>
                  <a:schemeClr val="tx1">
                    <a:lumMod val="50000"/>
                    <a:lumOff val="50000"/>
                  </a:schemeClr>
                </a:solidFill>
                <a:latin typeface="Arial"/>
                <a:cs typeface="Arial"/>
              </a:rPr>
              <a:t>Smart delivery device</a:t>
            </a:r>
          </a:p>
          <a:p>
            <a:pPr marL="0" lvl="1" indent="-164592">
              <a:spcBef>
                <a:spcPts val="0"/>
              </a:spcBef>
              <a:buClr>
                <a:schemeClr val="accent5"/>
              </a:buClr>
              <a:buSzPct val="50000"/>
              <a:buFont typeface="Wingdings" charset="2"/>
              <a:buChar char=""/>
            </a:pPr>
            <a:r>
              <a:rPr lang="en-US" sz="1600" dirty="0">
                <a:solidFill>
                  <a:schemeClr val="tx1">
                    <a:lumMod val="50000"/>
                    <a:lumOff val="50000"/>
                  </a:schemeClr>
                </a:solidFill>
                <a:latin typeface="Arial"/>
                <a:cs typeface="Arial"/>
              </a:rPr>
              <a:t>One of a kind—offered only by Nu Skin </a:t>
            </a:r>
          </a:p>
          <a:p>
            <a:pPr marL="0" lvl="1" indent="-164592">
              <a:spcBef>
                <a:spcPts val="0"/>
              </a:spcBef>
              <a:buClr>
                <a:schemeClr val="accent5"/>
              </a:buClr>
              <a:buSzPct val="50000"/>
              <a:buFont typeface="Wingdings" charset="2"/>
              <a:buChar char=""/>
            </a:pPr>
            <a:r>
              <a:rPr lang="en-US" sz="1600" dirty="0">
                <a:solidFill>
                  <a:schemeClr val="tx1">
                    <a:lumMod val="50000"/>
                    <a:lumOff val="50000"/>
                  </a:schemeClr>
                </a:solidFill>
                <a:latin typeface="Arial"/>
                <a:cs typeface="Arial"/>
              </a:rPr>
              <a:t>Patents pending for function and design</a:t>
            </a:r>
          </a:p>
          <a:p>
            <a:pPr marL="0" lvl="1" indent="-164592">
              <a:spcBef>
                <a:spcPts val="0"/>
              </a:spcBef>
              <a:buClr>
                <a:schemeClr val="accent5"/>
              </a:buClr>
              <a:buSzPct val="50000"/>
              <a:buFont typeface="Wingdings" charset="2"/>
              <a:buChar char=""/>
            </a:pPr>
            <a:r>
              <a:rPr lang="en-US" sz="1600" dirty="0">
                <a:solidFill>
                  <a:schemeClr val="tx1">
                    <a:lumMod val="50000"/>
                    <a:lumOff val="50000"/>
                  </a:schemeClr>
                </a:solidFill>
                <a:latin typeface="Arial"/>
                <a:cs typeface="Arial"/>
              </a:rPr>
              <a:t>First-of-its-kind technology</a:t>
            </a:r>
          </a:p>
          <a:p>
            <a:pPr marL="0" lvl="1" indent="-164592">
              <a:spcBef>
                <a:spcPts val="0"/>
              </a:spcBef>
              <a:buClr>
                <a:schemeClr val="accent5"/>
              </a:buClr>
              <a:buSzPct val="50000"/>
              <a:buFont typeface="Wingdings" charset="2"/>
              <a:buChar char=""/>
            </a:pPr>
            <a:r>
              <a:rPr lang="en-US" sz="1600" dirty="0">
                <a:solidFill>
                  <a:schemeClr val="tx1">
                    <a:lumMod val="50000"/>
                    <a:lumOff val="50000"/>
                  </a:schemeClr>
                </a:solidFill>
                <a:latin typeface="Arial"/>
                <a:cs typeface="Arial"/>
              </a:rPr>
              <a:t>World-class design</a:t>
            </a:r>
          </a:p>
          <a:p>
            <a:pPr indent="-164592"/>
            <a:endParaRPr lang="en-US" sz="1600" dirty="0">
              <a:solidFill>
                <a:schemeClr val="tx1">
                  <a:lumMod val="50000"/>
                  <a:lumOff val="50000"/>
                </a:schemeClr>
              </a:solidFill>
            </a:endParaRPr>
          </a:p>
        </p:txBody>
      </p:sp>
      <p:sp>
        <p:nvSpPr>
          <p:cNvPr id="10" name="Content Placeholder 2"/>
          <p:cNvSpPr txBox="1">
            <a:spLocks/>
          </p:cNvSpPr>
          <p:nvPr/>
        </p:nvSpPr>
        <p:spPr>
          <a:xfrm>
            <a:off x="5039125" y="3682055"/>
            <a:ext cx="4126288" cy="64560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400" dirty="0">
                <a:solidFill>
                  <a:srgbClr val="3BB0C9"/>
                </a:solidFill>
                <a:latin typeface="Arial"/>
                <a:cs typeface="Arial"/>
              </a:rPr>
              <a:t>BEAUTY DEVICES ARE TRANSFORMING </a:t>
            </a:r>
            <a:br>
              <a:rPr lang="en-US" sz="1400" dirty="0">
                <a:solidFill>
                  <a:srgbClr val="3BB0C9"/>
                </a:solidFill>
                <a:latin typeface="Arial"/>
                <a:cs typeface="Arial"/>
              </a:rPr>
            </a:br>
            <a:r>
              <a:rPr lang="en-US" sz="1400" dirty="0">
                <a:solidFill>
                  <a:srgbClr val="3BB0C9"/>
                </a:solidFill>
                <a:latin typeface="Arial"/>
                <a:cs typeface="Arial"/>
              </a:rPr>
              <a:t>THE SKIN CARE MARKET, ESPECIALLY IN THE </a:t>
            </a:r>
            <a:r>
              <a:rPr lang="en-US" sz="1400" dirty="0">
                <a:solidFill>
                  <a:schemeClr val="accent5">
                    <a:lumMod val="75000"/>
                  </a:schemeClr>
                </a:solidFill>
                <a:latin typeface="Arial"/>
                <a:cs typeface="Arial"/>
              </a:rPr>
              <a:t>UNITED STATES</a:t>
            </a:r>
            <a:r>
              <a:rPr lang="en-US" sz="1400" dirty="0">
                <a:solidFill>
                  <a:srgbClr val="3BB0C9"/>
                </a:solidFill>
                <a:latin typeface="Arial"/>
                <a:cs typeface="Arial"/>
              </a:rPr>
              <a:t>, </a:t>
            </a:r>
            <a:r>
              <a:rPr lang="en-US" sz="1400" dirty="0">
                <a:solidFill>
                  <a:srgbClr val="31859C"/>
                </a:solidFill>
                <a:latin typeface="Arial"/>
                <a:cs typeface="Arial"/>
              </a:rPr>
              <a:t>CHINA</a:t>
            </a:r>
            <a:r>
              <a:rPr lang="en-US" sz="1400" dirty="0">
                <a:solidFill>
                  <a:srgbClr val="3BB0C9"/>
                </a:solidFill>
                <a:latin typeface="Arial"/>
                <a:cs typeface="Arial"/>
              </a:rPr>
              <a:t>, AND </a:t>
            </a:r>
            <a:r>
              <a:rPr lang="en-US" sz="1400" dirty="0">
                <a:solidFill>
                  <a:srgbClr val="31859C"/>
                </a:solidFill>
                <a:latin typeface="Arial"/>
                <a:cs typeface="Arial"/>
              </a:rPr>
              <a:t>EUROPE.</a:t>
            </a:r>
          </a:p>
        </p:txBody>
      </p:sp>
      <p:sp>
        <p:nvSpPr>
          <p:cNvPr id="11" name="TextBox 10"/>
          <p:cNvSpPr txBox="1"/>
          <p:nvPr/>
        </p:nvSpPr>
        <p:spPr>
          <a:xfrm>
            <a:off x="5032091" y="4502149"/>
            <a:ext cx="4094835" cy="369332"/>
          </a:xfrm>
          <a:prstGeom prst="rect">
            <a:avLst/>
          </a:prstGeom>
          <a:noFill/>
        </p:spPr>
        <p:txBody>
          <a:bodyPr wrap="square" rtlCol="0">
            <a:spAutoFit/>
          </a:bodyPr>
          <a:lstStyle/>
          <a:p>
            <a:r>
              <a:rPr lang="en-US" sz="900" dirty="0">
                <a:solidFill>
                  <a:schemeClr val="tx1">
                    <a:lumMod val="50000"/>
                    <a:lumOff val="50000"/>
                  </a:schemeClr>
                </a:solidFill>
                <a:latin typeface="Arial"/>
                <a:cs typeface="Arial"/>
              </a:rPr>
              <a:t>“BEAUTY DEVICES ARE ‘CREATING A NEW BENCHMARK </a:t>
            </a:r>
            <a:br>
              <a:rPr lang="en-US" sz="900" dirty="0">
                <a:solidFill>
                  <a:schemeClr val="tx1">
                    <a:lumMod val="50000"/>
                    <a:lumOff val="50000"/>
                  </a:schemeClr>
                </a:solidFill>
                <a:latin typeface="Arial"/>
                <a:cs typeface="Arial"/>
              </a:rPr>
            </a:br>
            <a:r>
              <a:rPr lang="en-US" sz="900" dirty="0">
                <a:solidFill>
                  <a:schemeClr val="tx1">
                    <a:lumMod val="50000"/>
                    <a:lumOff val="50000"/>
                  </a:schemeClr>
                </a:solidFill>
                <a:latin typeface="Arial"/>
                <a:cs typeface="Arial"/>
              </a:rPr>
              <a:t>IN FACIAL SKINCARE,’” COSMETICS DESIGN, 2013</a:t>
            </a:r>
          </a:p>
        </p:txBody>
      </p:sp>
      <p:sp>
        <p:nvSpPr>
          <p:cNvPr id="12" name="TextBox 11"/>
          <p:cNvSpPr txBox="1"/>
          <p:nvPr/>
        </p:nvSpPr>
        <p:spPr>
          <a:xfrm>
            <a:off x="-102633" y="6887929"/>
            <a:ext cx="184666" cy="369332"/>
          </a:xfrm>
          <a:prstGeom prst="rect">
            <a:avLst/>
          </a:prstGeom>
          <a:noFill/>
        </p:spPr>
        <p:txBody>
          <a:bodyPr wrap="none" rtlCol="0">
            <a:spAutoFit/>
          </a:bodyPr>
          <a:lstStyle/>
          <a:p>
            <a:endParaRPr lang="en-US"/>
          </a:p>
        </p:txBody>
      </p:sp>
      <p:sp>
        <p:nvSpPr>
          <p:cNvPr id="13" name="TextBox 12"/>
          <p:cNvSpPr txBox="1"/>
          <p:nvPr/>
        </p:nvSpPr>
        <p:spPr>
          <a:xfrm>
            <a:off x="2411886" y="6913582"/>
            <a:ext cx="184666" cy="369332"/>
          </a:xfrm>
          <a:prstGeom prst="rect">
            <a:avLst/>
          </a:prstGeom>
          <a:noFill/>
        </p:spPr>
        <p:txBody>
          <a:bodyPr wrap="none" rtlCol="0">
            <a:spAutoFit/>
          </a:bodyPr>
          <a:lstStyle/>
          <a:p>
            <a:endParaRPr lang="en-US" dirty="0"/>
          </a:p>
        </p:txBody>
      </p:sp>
      <p:sp>
        <p:nvSpPr>
          <p:cNvPr id="14" name="TextBox 13"/>
          <p:cNvSpPr txBox="1"/>
          <p:nvPr/>
        </p:nvSpPr>
        <p:spPr>
          <a:xfrm>
            <a:off x="1808915" y="6541608"/>
            <a:ext cx="184666" cy="369332"/>
          </a:xfrm>
          <a:prstGeom prst="rect">
            <a:avLst/>
          </a:prstGeom>
          <a:noFill/>
        </p:spPr>
        <p:txBody>
          <a:bodyPr wrap="none" rtlCol="0">
            <a:spAutoFit/>
          </a:bodyPr>
          <a:lstStyle/>
          <a:p>
            <a:endParaRPr lang="en-US" dirty="0"/>
          </a:p>
        </p:txBody>
      </p:sp>
      <p:pic>
        <p:nvPicPr>
          <p:cNvPr id="15" name="Picture 14"/>
          <p:cNvPicPr>
            <a:picLocks noChangeAspect="1"/>
          </p:cNvPicPr>
          <p:nvPr/>
        </p:nvPicPr>
        <p:blipFill>
          <a:blip r:embed="rId4"/>
          <a:stretch>
            <a:fillRect/>
          </a:stretch>
        </p:blipFill>
        <p:spPr>
          <a:xfrm>
            <a:off x="5115724" y="2380110"/>
            <a:ext cx="3287392" cy="1116474"/>
          </a:xfrm>
          <a:prstGeom prst="rect">
            <a:avLst/>
          </a:prstGeom>
        </p:spPr>
      </p:pic>
    </p:spTree>
    <p:extLst>
      <p:ext uri="{BB962C8B-B14F-4D97-AF65-F5344CB8AC3E}">
        <p14:creationId xmlns:p14="http://schemas.microsoft.com/office/powerpoint/2010/main" val="460754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RM150200010_224-FULL clon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83881" y="680975"/>
            <a:ext cx="7998370" cy="3882705"/>
          </a:xfrm>
          <a:prstGeom prst="rect">
            <a:avLst/>
          </a:prstGeom>
        </p:spPr>
      </p:pic>
      <p:pic>
        <p:nvPicPr>
          <p:cNvPr id="2" name="Picture 1"/>
          <p:cNvPicPr>
            <a:picLocks noChangeAspect="1"/>
          </p:cNvPicPr>
          <p:nvPr/>
        </p:nvPicPr>
        <p:blipFill>
          <a:blip r:embed="rId3"/>
          <a:stretch>
            <a:fillRect/>
          </a:stretch>
        </p:blipFill>
        <p:spPr>
          <a:xfrm>
            <a:off x="0" y="-59765"/>
            <a:ext cx="283882" cy="5274235"/>
          </a:xfrm>
          <a:prstGeom prst="rect">
            <a:avLst/>
          </a:prstGeom>
        </p:spPr>
      </p:pic>
      <p:sp>
        <p:nvSpPr>
          <p:cNvPr id="3" name="Title 1"/>
          <p:cNvSpPr txBox="1">
            <a:spLocks/>
          </p:cNvSpPr>
          <p:nvPr/>
        </p:nvSpPr>
        <p:spPr>
          <a:xfrm rot="16200000">
            <a:off x="-1521821" y="1776065"/>
            <a:ext cx="3019590" cy="27048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en-US" sz="1300" dirty="0">
                <a:solidFill>
                  <a:schemeClr val="bg1"/>
                </a:solidFill>
                <a:latin typeface="Arial"/>
                <a:cs typeface="Arial"/>
              </a:rPr>
              <a:t>REVIEW: MESSAGING</a:t>
            </a:r>
          </a:p>
        </p:txBody>
      </p:sp>
      <p:sp>
        <p:nvSpPr>
          <p:cNvPr id="4" name="Title 1"/>
          <p:cNvSpPr txBox="1">
            <a:spLocks/>
          </p:cNvSpPr>
          <p:nvPr/>
        </p:nvSpPr>
        <p:spPr>
          <a:xfrm>
            <a:off x="764710" y="167512"/>
            <a:ext cx="8053918" cy="72407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en-US" sz="2800" dirty="0">
                <a:solidFill>
                  <a:srgbClr val="3BB0C9"/>
                </a:solidFill>
                <a:latin typeface="Arial"/>
                <a:cs typeface="Arial"/>
              </a:rPr>
              <a:t>SIMPLE AND CONVENIENT</a:t>
            </a:r>
          </a:p>
        </p:txBody>
      </p:sp>
      <p:sp>
        <p:nvSpPr>
          <p:cNvPr id="5" name="Rectangle 4"/>
          <p:cNvSpPr/>
          <p:nvPr/>
        </p:nvSpPr>
        <p:spPr>
          <a:xfrm>
            <a:off x="342030" y="193294"/>
            <a:ext cx="469950" cy="707886"/>
          </a:xfrm>
          <a:prstGeom prst="rect">
            <a:avLst/>
          </a:prstGeom>
        </p:spPr>
        <p:txBody>
          <a:bodyPr wrap="none">
            <a:spAutoFit/>
          </a:bodyPr>
          <a:lstStyle/>
          <a:p>
            <a:r>
              <a:rPr lang="en-US" sz="4000" dirty="0">
                <a:solidFill>
                  <a:srgbClr val="3BB0C9"/>
                </a:solidFill>
                <a:latin typeface="Arial"/>
                <a:cs typeface="Arial"/>
              </a:rPr>
              <a:t>4</a:t>
            </a:r>
            <a:endParaRPr lang="en-US" sz="4000" dirty="0">
              <a:latin typeface="Arial"/>
              <a:cs typeface="Arial"/>
            </a:endParaRPr>
          </a:p>
        </p:txBody>
      </p:sp>
      <p:sp>
        <p:nvSpPr>
          <p:cNvPr id="6" name="Rectangle 5"/>
          <p:cNvSpPr/>
          <p:nvPr/>
        </p:nvSpPr>
        <p:spPr>
          <a:xfrm>
            <a:off x="726896" y="880576"/>
            <a:ext cx="7661225" cy="1200329"/>
          </a:xfrm>
          <a:prstGeom prst="rect">
            <a:avLst/>
          </a:prstGeom>
        </p:spPr>
        <p:txBody>
          <a:bodyPr wrap="square">
            <a:spAutoFit/>
          </a:bodyPr>
          <a:lstStyle/>
          <a:p>
            <a:pPr>
              <a:buClr>
                <a:srgbClr val="3BB0C9"/>
              </a:buClr>
              <a:buSzPct val="50000"/>
            </a:pPr>
            <a:r>
              <a:rPr lang="en-US" dirty="0">
                <a:solidFill>
                  <a:schemeClr val="bg1">
                    <a:lumMod val="50000"/>
                  </a:schemeClr>
                </a:solidFill>
                <a:latin typeface="Arial"/>
                <a:cs typeface="Arial"/>
              </a:rPr>
              <a:t>People are interested in anti-aging skin care and want to take care of their skin, but they may have questions and need guidance. They are looking for ways to save time and simplify their lives. </a:t>
            </a:r>
            <a:r>
              <a:rPr lang="en-US" dirty="0" err="1">
                <a:solidFill>
                  <a:schemeClr val="bg1">
                    <a:lumMod val="50000"/>
                  </a:schemeClr>
                </a:solidFill>
                <a:latin typeface="Arial"/>
                <a:cs typeface="Arial"/>
              </a:rPr>
              <a:t>ageLOC</a:t>
            </a:r>
            <a:r>
              <a:rPr lang="en-US" dirty="0">
                <a:solidFill>
                  <a:schemeClr val="bg1">
                    <a:lumMod val="50000"/>
                  </a:schemeClr>
                </a:solidFill>
                <a:latin typeface="Arial"/>
                <a:cs typeface="Arial"/>
              </a:rPr>
              <a:t> Me makes it easier and more convenient to adopt and stick to a skin care routine. </a:t>
            </a:r>
          </a:p>
        </p:txBody>
      </p:sp>
      <p:sp>
        <p:nvSpPr>
          <p:cNvPr id="7" name="TextBox 6"/>
          <p:cNvSpPr txBox="1"/>
          <p:nvPr/>
        </p:nvSpPr>
        <p:spPr>
          <a:xfrm>
            <a:off x="5347888" y="3758831"/>
            <a:ext cx="3589154" cy="738664"/>
          </a:xfrm>
          <a:prstGeom prst="rect">
            <a:avLst/>
          </a:prstGeom>
          <a:noFill/>
        </p:spPr>
        <p:txBody>
          <a:bodyPr wrap="square" rtlCol="0">
            <a:spAutoFit/>
          </a:bodyPr>
          <a:lstStyle/>
          <a:p>
            <a:r>
              <a:rPr lang="en-US" sz="1400" dirty="0">
                <a:solidFill>
                  <a:srgbClr val="3BB0C9"/>
                </a:solidFill>
                <a:latin typeface="Arial"/>
                <a:cs typeface="Arial"/>
              </a:rPr>
              <a:t>27% of people shopping for anti-aging skin care products are confused by all the products available.</a:t>
            </a:r>
          </a:p>
        </p:txBody>
      </p:sp>
      <p:sp>
        <p:nvSpPr>
          <p:cNvPr id="8" name="TextBox 7"/>
          <p:cNvSpPr txBox="1"/>
          <p:nvPr/>
        </p:nvSpPr>
        <p:spPr>
          <a:xfrm>
            <a:off x="5394923" y="4480434"/>
            <a:ext cx="4053254" cy="369332"/>
          </a:xfrm>
          <a:prstGeom prst="rect">
            <a:avLst/>
          </a:prstGeom>
          <a:noFill/>
        </p:spPr>
        <p:txBody>
          <a:bodyPr wrap="square" rtlCol="0">
            <a:spAutoFit/>
          </a:bodyPr>
          <a:lstStyle/>
          <a:p>
            <a:r>
              <a:rPr lang="en-US" sz="900" dirty="0">
                <a:solidFill>
                  <a:srgbClr val="7F7F7F"/>
                </a:solidFill>
                <a:latin typeface="Arial"/>
                <a:cs typeface="Arial"/>
              </a:rPr>
              <a:t>“ANTI-AGING SKINCARE—US IN EXPERIENCE IS ALL,” </a:t>
            </a:r>
            <a:br>
              <a:rPr lang="en-US" sz="900" dirty="0">
                <a:solidFill>
                  <a:srgbClr val="7F7F7F"/>
                </a:solidFill>
                <a:latin typeface="Arial"/>
                <a:cs typeface="Arial"/>
              </a:rPr>
            </a:br>
            <a:r>
              <a:rPr lang="en-US" sz="900" dirty="0">
                <a:solidFill>
                  <a:srgbClr val="7F7F7F"/>
                </a:solidFill>
                <a:latin typeface="Arial"/>
                <a:cs typeface="Arial"/>
              </a:rPr>
              <a:t>MINTEL, FEBRUARY 2014</a:t>
            </a:r>
          </a:p>
        </p:txBody>
      </p:sp>
      <p:sp>
        <p:nvSpPr>
          <p:cNvPr id="9" name="TextBox 8"/>
          <p:cNvSpPr txBox="1"/>
          <p:nvPr/>
        </p:nvSpPr>
        <p:spPr>
          <a:xfrm>
            <a:off x="731886" y="3773208"/>
            <a:ext cx="4376336" cy="646331"/>
          </a:xfrm>
          <a:prstGeom prst="rect">
            <a:avLst/>
          </a:prstGeom>
          <a:noFill/>
        </p:spPr>
        <p:txBody>
          <a:bodyPr wrap="square" rtlCol="0">
            <a:spAutoFit/>
          </a:bodyPr>
          <a:lstStyle/>
          <a:p>
            <a:r>
              <a:rPr lang="en-US" sz="1200" dirty="0">
                <a:solidFill>
                  <a:schemeClr val="bg1">
                    <a:lumMod val="50000"/>
                  </a:schemeClr>
                </a:solidFill>
                <a:latin typeface="Arial"/>
                <a:cs typeface="Arial"/>
              </a:rPr>
              <a:t>CONSUMERS TODAY PREFER </a:t>
            </a:r>
            <a:r>
              <a:rPr lang="en-US" sz="1200" dirty="0">
                <a:solidFill>
                  <a:srgbClr val="3BB0C9"/>
                </a:solidFill>
                <a:latin typeface="Arial"/>
                <a:cs typeface="Arial"/>
              </a:rPr>
              <a:t>SIMPLICITY</a:t>
            </a:r>
            <a:r>
              <a:rPr lang="en-US" sz="1200" dirty="0">
                <a:solidFill>
                  <a:schemeClr val="bg1">
                    <a:lumMod val="50000"/>
                  </a:schemeClr>
                </a:solidFill>
                <a:latin typeface="Arial"/>
                <a:cs typeface="Arial"/>
              </a:rPr>
              <a:t>, MORE </a:t>
            </a:r>
            <a:r>
              <a:rPr lang="en-US" sz="1200" dirty="0">
                <a:solidFill>
                  <a:srgbClr val="3BB0C9"/>
                </a:solidFill>
                <a:latin typeface="Arial"/>
                <a:cs typeface="Arial"/>
              </a:rPr>
              <a:t>CONVENIENCE, </a:t>
            </a:r>
            <a:r>
              <a:rPr lang="en-US" sz="1200" dirty="0">
                <a:solidFill>
                  <a:schemeClr val="bg1">
                    <a:lumMod val="50000"/>
                  </a:schemeClr>
                </a:solidFill>
                <a:latin typeface="Arial"/>
                <a:cs typeface="Arial"/>
              </a:rPr>
              <a:t>AND GREATER </a:t>
            </a:r>
            <a:br>
              <a:rPr lang="en-US" sz="1200" dirty="0">
                <a:solidFill>
                  <a:schemeClr val="bg1">
                    <a:lumMod val="50000"/>
                  </a:schemeClr>
                </a:solidFill>
                <a:latin typeface="Arial"/>
                <a:cs typeface="Arial"/>
              </a:rPr>
            </a:br>
            <a:r>
              <a:rPr lang="en-US" sz="1200" dirty="0">
                <a:solidFill>
                  <a:srgbClr val="3BB0C9"/>
                </a:solidFill>
                <a:latin typeface="Arial"/>
                <a:cs typeface="Arial"/>
              </a:rPr>
              <a:t>EASE OF USE </a:t>
            </a:r>
            <a:r>
              <a:rPr lang="en-US" sz="1200" dirty="0">
                <a:solidFill>
                  <a:schemeClr val="bg1">
                    <a:lumMod val="50000"/>
                  </a:schemeClr>
                </a:solidFill>
                <a:latin typeface="Arial"/>
                <a:cs typeface="Arial"/>
              </a:rPr>
              <a:t>IN THE PRODUCTS THEY BUY.</a:t>
            </a:r>
          </a:p>
        </p:txBody>
      </p:sp>
      <p:sp>
        <p:nvSpPr>
          <p:cNvPr id="10" name="TextBox 9"/>
          <p:cNvSpPr txBox="1"/>
          <p:nvPr/>
        </p:nvSpPr>
        <p:spPr>
          <a:xfrm>
            <a:off x="731886" y="4467049"/>
            <a:ext cx="3078114" cy="507831"/>
          </a:xfrm>
          <a:prstGeom prst="rect">
            <a:avLst/>
          </a:prstGeom>
          <a:noFill/>
        </p:spPr>
        <p:txBody>
          <a:bodyPr wrap="square" rtlCol="0">
            <a:spAutoFit/>
          </a:bodyPr>
          <a:lstStyle/>
          <a:p>
            <a:r>
              <a:rPr lang="en-US" sz="900" dirty="0">
                <a:solidFill>
                  <a:srgbClr val="7F7F7F"/>
                </a:solidFill>
                <a:latin typeface="Arial"/>
                <a:cs typeface="Arial"/>
              </a:rPr>
              <a:t>“SIMPLIFICATION: OPPORTUNITY FOR BRANDS,” BRAND STRATEGY INSIDER, JULY 2013</a:t>
            </a:r>
          </a:p>
          <a:p>
            <a:endParaRPr lang="en-US" sz="900" dirty="0">
              <a:solidFill>
                <a:srgbClr val="7F7F7F"/>
              </a:solidFill>
              <a:latin typeface="Arial"/>
              <a:cs typeface="Arial"/>
            </a:endParaRPr>
          </a:p>
        </p:txBody>
      </p:sp>
      <p:pic>
        <p:nvPicPr>
          <p:cNvPr id="11" name="Picture 10"/>
          <p:cNvPicPr>
            <a:picLocks noChangeAspect="1"/>
          </p:cNvPicPr>
          <p:nvPr/>
        </p:nvPicPr>
        <p:blipFill>
          <a:blip r:embed="rId4"/>
          <a:stretch>
            <a:fillRect/>
          </a:stretch>
        </p:blipFill>
        <p:spPr>
          <a:xfrm>
            <a:off x="5451365" y="2472034"/>
            <a:ext cx="3094096" cy="1286797"/>
          </a:xfrm>
          <a:prstGeom prst="rect">
            <a:avLst/>
          </a:prstGeom>
        </p:spPr>
      </p:pic>
      <p:sp>
        <p:nvSpPr>
          <p:cNvPr id="14" name="TextBox 13"/>
          <p:cNvSpPr txBox="1"/>
          <p:nvPr/>
        </p:nvSpPr>
        <p:spPr>
          <a:xfrm>
            <a:off x="-1285721" y="2114199"/>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243537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M0930250Background_048_Blue_NSERUM1.jpg"/>
          <p:cNvPicPr>
            <a:picLocks noChangeAspect="1"/>
          </p:cNvPicPr>
          <p:nvPr/>
        </p:nvPicPr>
        <p:blipFill rotWithShape="1">
          <a:blip r:embed="rId2">
            <a:extLst>
              <a:ext uri="{28A0092B-C50C-407E-A947-70E740481C1C}">
                <a14:useLocalDpi xmlns:a14="http://schemas.microsoft.com/office/drawing/2010/main" val="0"/>
              </a:ext>
            </a:extLst>
          </a:blip>
          <a:srcRect t="19114" b="6590"/>
          <a:stretch/>
        </p:blipFill>
        <p:spPr>
          <a:xfrm>
            <a:off x="0" y="0"/>
            <a:ext cx="9230722" cy="5143500"/>
          </a:xfrm>
          <a:prstGeom prst="rect">
            <a:avLst/>
          </a:prstGeom>
        </p:spPr>
      </p:pic>
      <p:sp>
        <p:nvSpPr>
          <p:cNvPr id="4" name="Title 1"/>
          <p:cNvSpPr txBox="1">
            <a:spLocks/>
          </p:cNvSpPr>
          <p:nvPr/>
        </p:nvSpPr>
        <p:spPr>
          <a:xfrm>
            <a:off x="438158" y="1677476"/>
            <a:ext cx="8705841" cy="123371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en-US" sz="5000" dirty="0">
                <a:solidFill>
                  <a:schemeClr val="bg1"/>
                </a:solidFill>
                <a:latin typeface="Arial"/>
                <a:cs typeface="Arial"/>
              </a:rPr>
              <a:t>REVIEW: USAGE AND FIT</a:t>
            </a:r>
          </a:p>
        </p:txBody>
      </p:sp>
      <p:sp>
        <p:nvSpPr>
          <p:cNvPr id="5" name="Title 1"/>
          <p:cNvSpPr txBox="1">
            <a:spLocks/>
          </p:cNvSpPr>
          <p:nvPr/>
        </p:nvSpPr>
        <p:spPr>
          <a:xfrm>
            <a:off x="474443" y="2357537"/>
            <a:ext cx="5009390" cy="84878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dirty="0">
                <a:solidFill>
                  <a:srgbClr val="3BB0C9"/>
                </a:solidFill>
                <a:latin typeface="Arial"/>
                <a:cs typeface="Arial"/>
              </a:rPr>
              <a:t>QUESTIONS ABOUT AGELOC ME</a:t>
            </a:r>
          </a:p>
        </p:txBody>
      </p:sp>
      <p:pic>
        <p:nvPicPr>
          <p:cNvPr id="6" name="Picture 5"/>
          <p:cNvPicPr>
            <a:picLocks noChangeAspect="1"/>
          </p:cNvPicPr>
          <p:nvPr/>
        </p:nvPicPr>
        <p:blipFill>
          <a:blip r:embed="rId3"/>
          <a:stretch>
            <a:fillRect/>
          </a:stretch>
        </p:blipFill>
        <p:spPr>
          <a:xfrm>
            <a:off x="5975556" y="4431370"/>
            <a:ext cx="2847024" cy="417080"/>
          </a:xfrm>
          <a:prstGeom prst="rect">
            <a:avLst/>
          </a:prstGeom>
        </p:spPr>
      </p:pic>
    </p:spTree>
    <p:extLst>
      <p:ext uri="{BB962C8B-B14F-4D97-AF65-F5344CB8AC3E}">
        <p14:creationId xmlns:p14="http://schemas.microsoft.com/office/powerpoint/2010/main" val="2569301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M034505 clone.jpg"/>
          <p:cNvPicPr>
            <a:picLocks noChangeAspect="1"/>
          </p:cNvPicPr>
          <p:nvPr/>
        </p:nvPicPr>
        <p:blipFill rotWithShape="1">
          <a:blip r:embed="rId2">
            <a:extLst>
              <a:ext uri="{28A0092B-C50C-407E-A947-70E740481C1C}">
                <a14:useLocalDpi xmlns:a14="http://schemas.microsoft.com/office/drawing/2010/main" val="0"/>
              </a:ext>
            </a:extLst>
          </a:blip>
          <a:srcRect l="10829" r="31654" b="13441"/>
          <a:stretch/>
        </p:blipFill>
        <p:spPr>
          <a:xfrm>
            <a:off x="0" y="-59765"/>
            <a:ext cx="9228667" cy="5203265"/>
          </a:xfrm>
          <a:prstGeom prst="rect">
            <a:avLst/>
          </a:prstGeom>
        </p:spPr>
      </p:pic>
      <p:pic>
        <p:nvPicPr>
          <p:cNvPr id="2" name="Picture 1"/>
          <p:cNvPicPr>
            <a:picLocks noChangeAspect="1"/>
          </p:cNvPicPr>
          <p:nvPr/>
        </p:nvPicPr>
        <p:blipFill>
          <a:blip r:embed="rId3"/>
          <a:stretch>
            <a:fillRect/>
          </a:stretch>
        </p:blipFill>
        <p:spPr>
          <a:xfrm>
            <a:off x="0" y="-59765"/>
            <a:ext cx="283882" cy="5274235"/>
          </a:xfrm>
          <a:prstGeom prst="rect">
            <a:avLst/>
          </a:prstGeom>
        </p:spPr>
      </p:pic>
      <p:sp>
        <p:nvSpPr>
          <p:cNvPr id="3" name="Title 1"/>
          <p:cNvSpPr txBox="1">
            <a:spLocks/>
          </p:cNvSpPr>
          <p:nvPr/>
        </p:nvSpPr>
        <p:spPr>
          <a:xfrm rot="16200000">
            <a:off x="-1442543" y="1744176"/>
            <a:ext cx="2857485" cy="17215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en-US" sz="1300" dirty="0">
                <a:solidFill>
                  <a:schemeClr val="bg1"/>
                </a:solidFill>
                <a:latin typeface="Arial"/>
                <a:cs typeface="Arial"/>
              </a:rPr>
              <a:t>REVIEW: USAGE AND FIT</a:t>
            </a:r>
          </a:p>
        </p:txBody>
      </p:sp>
      <p:sp>
        <p:nvSpPr>
          <p:cNvPr id="5" name="TextBox 4"/>
          <p:cNvSpPr txBox="1"/>
          <p:nvPr/>
        </p:nvSpPr>
        <p:spPr>
          <a:xfrm>
            <a:off x="4341364" y="860952"/>
            <a:ext cx="4610586" cy="3539430"/>
          </a:xfrm>
          <a:prstGeom prst="rect">
            <a:avLst/>
          </a:prstGeom>
          <a:noFill/>
        </p:spPr>
        <p:txBody>
          <a:bodyPr wrap="square" rtlCol="0">
            <a:spAutoFit/>
          </a:bodyPr>
          <a:lstStyle/>
          <a:p>
            <a:pPr indent="-118872"/>
            <a:r>
              <a:rPr lang="en-US" dirty="0">
                <a:solidFill>
                  <a:schemeClr val="tx1">
                    <a:lumMod val="50000"/>
                    <a:lumOff val="50000"/>
                  </a:schemeClr>
                </a:solidFill>
                <a:latin typeface="Arial"/>
                <a:cs typeface="Arial"/>
              </a:rPr>
              <a:t>We encourage you to experience all of the features of your ageLOC Me Starter Kit. </a:t>
            </a:r>
          </a:p>
          <a:p>
            <a:pPr marL="118872" indent="-118872"/>
            <a:endParaRPr lang="en-US" sz="1400" dirty="0">
              <a:solidFill>
                <a:schemeClr val="tx1">
                  <a:lumMod val="50000"/>
                  <a:lumOff val="50000"/>
                </a:schemeClr>
              </a:solidFill>
              <a:latin typeface="Arial"/>
              <a:cs typeface="Arial"/>
            </a:endParaRPr>
          </a:p>
          <a:p>
            <a:pPr marL="118872" indent="-118872"/>
            <a:r>
              <a:rPr lang="en-US" sz="1400" dirty="0">
                <a:solidFill>
                  <a:schemeClr val="tx1">
                    <a:lumMod val="50000"/>
                    <a:lumOff val="50000"/>
                  </a:schemeClr>
                </a:solidFill>
                <a:latin typeface="Arial"/>
                <a:cs typeface="Arial"/>
              </a:rPr>
              <a:t>YOUR AGELOC ME STARTER KIT INCLUDES </a:t>
            </a:r>
          </a:p>
          <a:p>
            <a:pPr marL="118872" lvl="1" indent="-118872">
              <a:buFont typeface="Arial"/>
              <a:buChar char="•"/>
            </a:pPr>
            <a:r>
              <a:rPr lang="en-US" sz="1600" dirty="0">
                <a:solidFill>
                  <a:schemeClr val="tx1">
                    <a:lumMod val="50000"/>
                    <a:lumOff val="50000"/>
                  </a:schemeClr>
                </a:solidFill>
                <a:latin typeface="Arial"/>
                <a:cs typeface="Arial"/>
              </a:rPr>
              <a:t>ageLOC Me smart delivery device</a:t>
            </a:r>
          </a:p>
          <a:p>
            <a:pPr marL="118872" lvl="1" indent="-118872">
              <a:buFont typeface="Arial"/>
              <a:buChar char="•"/>
            </a:pPr>
            <a:r>
              <a:rPr lang="en-US" sz="1600" dirty="0">
                <a:solidFill>
                  <a:schemeClr val="tx1">
                    <a:lumMod val="50000"/>
                    <a:lumOff val="50000"/>
                  </a:schemeClr>
                </a:solidFill>
                <a:latin typeface="Arial"/>
                <a:cs typeface="Arial"/>
              </a:rPr>
              <a:t>Reference Set of five product cartridges including Day Moisturizer, Night Moisturizer, and three Serums</a:t>
            </a:r>
          </a:p>
          <a:p>
            <a:pPr marL="118872" lvl="1" indent="-118872">
              <a:buFont typeface="Arial"/>
              <a:buChar char="•"/>
            </a:pPr>
            <a:r>
              <a:rPr lang="en-US" sz="1600" dirty="0">
                <a:solidFill>
                  <a:schemeClr val="tx1">
                    <a:lumMod val="50000"/>
                    <a:lumOff val="50000"/>
                  </a:schemeClr>
                </a:solidFill>
                <a:latin typeface="Arial"/>
                <a:cs typeface="Arial"/>
              </a:rPr>
              <a:t>Access to comprehensive ageLOC Me skin assessment via app or website </a:t>
            </a:r>
          </a:p>
          <a:p>
            <a:pPr marL="118872" lvl="1" indent="-118872">
              <a:buFont typeface="Arial"/>
              <a:buChar char="•"/>
            </a:pPr>
            <a:r>
              <a:rPr lang="en-US" sz="1600" dirty="0">
                <a:solidFill>
                  <a:schemeClr val="tx1">
                    <a:lumMod val="50000"/>
                    <a:lumOff val="50000"/>
                  </a:schemeClr>
                </a:solidFill>
                <a:latin typeface="Arial"/>
                <a:cs typeface="Arial"/>
              </a:rPr>
              <a:t>Travel container</a:t>
            </a:r>
          </a:p>
          <a:p>
            <a:pPr marL="118872" lvl="1" indent="-118872">
              <a:buFont typeface="Arial"/>
              <a:buChar char="•"/>
            </a:pPr>
            <a:endParaRPr lang="en-US" sz="1600" dirty="0">
              <a:latin typeface="Arial"/>
              <a:cs typeface="Arial"/>
            </a:endParaRPr>
          </a:p>
          <a:p>
            <a:pPr marL="0" lvl="1"/>
            <a:br>
              <a:rPr lang="en-US" sz="1600" dirty="0">
                <a:solidFill>
                  <a:schemeClr val="tx1">
                    <a:lumMod val="50000"/>
                    <a:lumOff val="50000"/>
                  </a:schemeClr>
                </a:solidFill>
                <a:latin typeface="Arial"/>
                <a:cs typeface="Arial"/>
              </a:rPr>
            </a:br>
            <a:endParaRPr lang="en-US" sz="1600" dirty="0">
              <a:latin typeface="Arial"/>
              <a:cs typeface="Arial"/>
            </a:endParaRPr>
          </a:p>
        </p:txBody>
      </p:sp>
      <p:sp>
        <p:nvSpPr>
          <p:cNvPr id="6" name="Title 1"/>
          <p:cNvSpPr txBox="1">
            <a:spLocks/>
          </p:cNvSpPr>
          <p:nvPr/>
        </p:nvSpPr>
        <p:spPr>
          <a:xfrm>
            <a:off x="4341364" y="237348"/>
            <a:ext cx="7766050" cy="51419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en-US" sz="2000" dirty="0">
                <a:solidFill>
                  <a:srgbClr val="3BB0C9"/>
                </a:solidFill>
                <a:latin typeface="Arial"/>
                <a:cs typeface="Arial"/>
              </a:rPr>
              <a:t>USING AGELOC ME</a:t>
            </a:r>
          </a:p>
        </p:txBody>
      </p:sp>
      <p:sp>
        <p:nvSpPr>
          <p:cNvPr id="8" name="TextBox 7"/>
          <p:cNvSpPr txBox="1"/>
          <p:nvPr/>
        </p:nvSpPr>
        <p:spPr>
          <a:xfrm>
            <a:off x="-1563795" y="-167951"/>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61172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M034562 clone.jpg"/>
          <p:cNvPicPr>
            <a:picLocks noChangeAspect="1"/>
          </p:cNvPicPr>
          <p:nvPr/>
        </p:nvPicPr>
        <p:blipFill rotWithShape="1">
          <a:blip r:embed="rId2">
            <a:extLst>
              <a:ext uri="{28A0092B-C50C-407E-A947-70E740481C1C}">
                <a14:useLocalDpi xmlns:a14="http://schemas.microsoft.com/office/drawing/2010/main" val="0"/>
              </a:ext>
            </a:extLst>
          </a:blip>
          <a:srcRect l="39207" t="162" r="15728" b="13486"/>
          <a:stretch/>
        </p:blipFill>
        <p:spPr>
          <a:xfrm>
            <a:off x="0" y="0"/>
            <a:ext cx="9144000" cy="5251824"/>
          </a:xfrm>
          <a:prstGeom prst="rect">
            <a:avLst/>
          </a:prstGeom>
        </p:spPr>
      </p:pic>
      <p:sp>
        <p:nvSpPr>
          <p:cNvPr id="4" name="Content Placeholder 2"/>
          <p:cNvSpPr>
            <a:spLocks noGrp="1"/>
          </p:cNvSpPr>
          <p:nvPr>
            <p:ph idx="1"/>
          </p:nvPr>
        </p:nvSpPr>
        <p:spPr>
          <a:xfrm>
            <a:off x="5237947" y="1256299"/>
            <a:ext cx="5557418" cy="4687123"/>
          </a:xfrm>
        </p:spPr>
        <p:txBody>
          <a:bodyPr>
            <a:normAutofit/>
          </a:bodyPr>
          <a:lstStyle/>
          <a:p>
            <a:pPr marL="0" lvl="0" indent="0">
              <a:lnSpc>
                <a:spcPts val="2000"/>
              </a:lnSpc>
              <a:spcBef>
                <a:spcPts val="0"/>
              </a:spcBef>
              <a:buClr>
                <a:srgbClr val="3BB0C9"/>
              </a:buClr>
              <a:buSzPct val="50000"/>
              <a:buNone/>
            </a:pPr>
            <a:r>
              <a:rPr lang="en-US" sz="1200" dirty="0">
                <a:solidFill>
                  <a:srgbClr val="3BB0C9"/>
                </a:solidFill>
                <a:latin typeface="Arial"/>
                <a:cs typeface="Arial"/>
              </a:rPr>
              <a:t>EXPERIENCE</a:t>
            </a:r>
          </a:p>
          <a:p>
            <a:pPr marL="0" lvl="0" indent="0">
              <a:lnSpc>
                <a:spcPts val="2000"/>
              </a:lnSpc>
              <a:spcBef>
                <a:spcPts val="0"/>
              </a:spcBef>
              <a:buClr>
                <a:srgbClr val="3BB0C9"/>
              </a:buClr>
              <a:buSzPct val="50000"/>
              <a:buNone/>
            </a:pPr>
            <a:r>
              <a:rPr lang="en-US" sz="1200" dirty="0">
                <a:solidFill>
                  <a:schemeClr val="tx1">
                    <a:lumMod val="50000"/>
                    <a:lumOff val="50000"/>
                  </a:schemeClr>
                </a:solidFill>
                <a:latin typeface="Arial"/>
                <a:cs typeface="Arial"/>
              </a:rPr>
              <a:t>YOUR AGELOC ME SYSTEM.</a:t>
            </a:r>
          </a:p>
          <a:p>
            <a:pPr marL="0" lvl="0" indent="0">
              <a:lnSpc>
                <a:spcPts val="2000"/>
              </a:lnSpc>
              <a:spcBef>
                <a:spcPts val="0"/>
              </a:spcBef>
              <a:buClr>
                <a:srgbClr val="3BB0C9"/>
              </a:buClr>
              <a:buSzPct val="50000"/>
              <a:buNone/>
            </a:pPr>
            <a:endParaRPr lang="en-US" sz="1200" dirty="0">
              <a:solidFill>
                <a:schemeClr val="tx1">
                  <a:lumMod val="50000"/>
                  <a:lumOff val="50000"/>
                </a:schemeClr>
              </a:solidFill>
              <a:latin typeface="Arial"/>
              <a:cs typeface="Arial"/>
            </a:endParaRPr>
          </a:p>
          <a:p>
            <a:pPr marL="0" indent="0">
              <a:lnSpc>
                <a:spcPts val="2000"/>
              </a:lnSpc>
              <a:spcBef>
                <a:spcPts val="0"/>
              </a:spcBef>
              <a:buClr>
                <a:srgbClr val="3BB0C9"/>
              </a:buClr>
              <a:buSzPct val="50000"/>
              <a:buNone/>
            </a:pPr>
            <a:r>
              <a:rPr lang="en-US" sz="1200" dirty="0">
                <a:solidFill>
                  <a:srgbClr val="3BB0C9"/>
                </a:solidFill>
                <a:latin typeface="Arial"/>
                <a:cs typeface="Arial"/>
              </a:rPr>
              <a:t>REVIEW </a:t>
            </a:r>
          </a:p>
          <a:p>
            <a:pPr marL="0" indent="0">
              <a:lnSpc>
                <a:spcPts val="2000"/>
              </a:lnSpc>
              <a:spcBef>
                <a:spcPts val="0"/>
              </a:spcBef>
              <a:buClr>
                <a:srgbClr val="3BB0C9"/>
              </a:buClr>
              <a:buSzPct val="50000"/>
              <a:buNone/>
            </a:pPr>
            <a:r>
              <a:rPr lang="en-US" sz="1200" dirty="0">
                <a:solidFill>
                  <a:schemeClr val="tx1">
                    <a:lumMod val="50000"/>
                    <a:lumOff val="50000"/>
                  </a:schemeClr>
                </a:solidFill>
                <a:latin typeface="Arial"/>
                <a:cs typeface="Arial"/>
              </a:rPr>
              <a:t>THE APPROVED MESSAGING FOR AGELOC ME, </a:t>
            </a:r>
            <a:br>
              <a:rPr lang="en-US" sz="1200" dirty="0">
                <a:solidFill>
                  <a:schemeClr val="tx1">
                    <a:lumMod val="50000"/>
                    <a:lumOff val="50000"/>
                  </a:schemeClr>
                </a:solidFill>
                <a:latin typeface="Arial"/>
                <a:cs typeface="Arial"/>
              </a:rPr>
            </a:br>
            <a:r>
              <a:rPr lang="en-US" sz="1200" dirty="0">
                <a:solidFill>
                  <a:schemeClr val="tx1">
                    <a:lumMod val="50000"/>
                    <a:lumOff val="50000"/>
                  </a:schemeClr>
                </a:solidFill>
                <a:latin typeface="Arial"/>
                <a:cs typeface="Arial"/>
              </a:rPr>
              <a:t>THE INSPIRATION BEHIND THE PRODUCT, </a:t>
            </a:r>
            <a:br>
              <a:rPr lang="en-US" sz="1200" dirty="0">
                <a:solidFill>
                  <a:schemeClr val="tx1">
                    <a:lumMod val="50000"/>
                    <a:lumOff val="50000"/>
                  </a:schemeClr>
                </a:solidFill>
                <a:latin typeface="Arial"/>
                <a:cs typeface="Arial"/>
              </a:rPr>
            </a:br>
            <a:r>
              <a:rPr lang="en-US" sz="1200" dirty="0">
                <a:solidFill>
                  <a:schemeClr val="tx1">
                    <a:lumMod val="50000"/>
                    <a:lumOff val="50000"/>
                  </a:schemeClr>
                </a:solidFill>
                <a:latin typeface="Arial"/>
                <a:cs typeface="Arial"/>
              </a:rPr>
              <a:t>AND LEARN HOW AGELOC ME FITS INTO </a:t>
            </a:r>
            <a:br>
              <a:rPr lang="en-US" sz="1200" dirty="0">
                <a:solidFill>
                  <a:schemeClr val="tx1">
                    <a:lumMod val="50000"/>
                    <a:lumOff val="50000"/>
                  </a:schemeClr>
                </a:solidFill>
                <a:latin typeface="Arial"/>
                <a:cs typeface="Arial"/>
              </a:rPr>
            </a:br>
            <a:r>
              <a:rPr lang="en-US" sz="1200" dirty="0">
                <a:solidFill>
                  <a:schemeClr val="tx1">
                    <a:lumMod val="50000"/>
                    <a:lumOff val="50000"/>
                  </a:schemeClr>
                </a:solidFill>
                <a:latin typeface="Arial"/>
                <a:cs typeface="Arial"/>
              </a:rPr>
              <a:t>NU SKIN’S PORTFOLIO.</a:t>
            </a:r>
          </a:p>
          <a:p>
            <a:pPr marL="0" lvl="0" indent="0">
              <a:lnSpc>
                <a:spcPts val="2000"/>
              </a:lnSpc>
              <a:spcBef>
                <a:spcPts val="0"/>
              </a:spcBef>
              <a:buClr>
                <a:srgbClr val="3BB0C9"/>
              </a:buClr>
              <a:buSzPct val="50000"/>
              <a:buNone/>
            </a:pPr>
            <a:endParaRPr lang="en-US" sz="1200" dirty="0">
              <a:solidFill>
                <a:srgbClr val="3BB0C9"/>
              </a:solidFill>
              <a:latin typeface="Arial"/>
              <a:cs typeface="Arial"/>
            </a:endParaRPr>
          </a:p>
          <a:p>
            <a:pPr marL="0" indent="0">
              <a:lnSpc>
                <a:spcPts val="2000"/>
              </a:lnSpc>
              <a:spcBef>
                <a:spcPts val="0"/>
              </a:spcBef>
              <a:buClr>
                <a:srgbClr val="3BB0C9"/>
              </a:buClr>
              <a:buSzPct val="50000"/>
              <a:buNone/>
            </a:pPr>
            <a:r>
              <a:rPr lang="en-US" sz="1200" dirty="0">
                <a:solidFill>
                  <a:srgbClr val="3BB0C9"/>
                </a:solidFill>
                <a:latin typeface="Arial"/>
                <a:cs typeface="Arial"/>
              </a:rPr>
              <a:t>DEVELOP </a:t>
            </a:r>
          </a:p>
          <a:p>
            <a:pPr marL="0" indent="0">
              <a:lnSpc>
                <a:spcPts val="2000"/>
              </a:lnSpc>
              <a:spcBef>
                <a:spcPts val="0"/>
              </a:spcBef>
              <a:buClr>
                <a:srgbClr val="3BB0C9"/>
              </a:buClr>
              <a:buSzPct val="50000"/>
              <a:buNone/>
            </a:pPr>
            <a:r>
              <a:rPr lang="en-US" sz="1200" dirty="0">
                <a:solidFill>
                  <a:schemeClr val="tx1">
                    <a:lumMod val="50000"/>
                    <a:lumOff val="50000"/>
                  </a:schemeClr>
                </a:solidFill>
                <a:latin typeface="Arial"/>
                <a:cs typeface="Arial"/>
              </a:rPr>
              <a:t>YOUR PERSONAL STORY AND TESTIMONIAL.</a:t>
            </a:r>
          </a:p>
          <a:p>
            <a:pPr marL="0" indent="0">
              <a:lnSpc>
                <a:spcPts val="2000"/>
              </a:lnSpc>
              <a:spcBef>
                <a:spcPts val="0"/>
              </a:spcBef>
              <a:buClr>
                <a:srgbClr val="3BB0C9"/>
              </a:buClr>
              <a:buSzPct val="50000"/>
              <a:buNone/>
            </a:pPr>
            <a:endParaRPr lang="en-US" sz="1200" dirty="0">
              <a:solidFill>
                <a:schemeClr val="tx1">
                  <a:lumMod val="50000"/>
                  <a:lumOff val="50000"/>
                </a:schemeClr>
              </a:solidFill>
              <a:latin typeface="Arial"/>
              <a:cs typeface="Arial"/>
            </a:endParaRPr>
          </a:p>
          <a:p>
            <a:pPr marL="0" lvl="0" indent="0">
              <a:lnSpc>
                <a:spcPts val="2000"/>
              </a:lnSpc>
              <a:spcBef>
                <a:spcPts val="0"/>
              </a:spcBef>
              <a:buClr>
                <a:srgbClr val="3BB0C9"/>
              </a:buClr>
              <a:buSzPct val="50000"/>
              <a:buNone/>
            </a:pPr>
            <a:r>
              <a:rPr lang="en-US" sz="1200" dirty="0">
                <a:solidFill>
                  <a:srgbClr val="3BB0C9"/>
                </a:solidFill>
                <a:latin typeface="Arial"/>
                <a:cs typeface="Arial"/>
              </a:rPr>
              <a:t>SHARE </a:t>
            </a:r>
          </a:p>
          <a:p>
            <a:pPr marL="0" lvl="0" indent="0">
              <a:lnSpc>
                <a:spcPts val="2000"/>
              </a:lnSpc>
              <a:spcBef>
                <a:spcPts val="0"/>
              </a:spcBef>
              <a:buClr>
                <a:srgbClr val="3BB0C9"/>
              </a:buClr>
              <a:buSzPct val="50000"/>
              <a:buNone/>
            </a:pPr>
            <a:r>
              <a:rPr lang="en-US" sz="1200" dirty="0">
                <a:solidFill>
                  <a:schemeClr val="tx1">
                    <a:lumMod val="50000"/>
                    <a:lumOff val="50000"/>
                  </a:schemeClr>
                </a:solidFill>
                <a:latin typeface="Arial"/>
                <a:cs typeface="Arial"/>
              </a:rPr>
              <a:t>AGELOC ME WITH OTHERS.</a:t>
            </a:r>
          </a:p>
          <a:p>
            <a:pPr marL="0" indent="-228600">
              <a:lnSpc>
                <a:spcPts val="2000"/>
              </a:lnSpc>
              <a:spcBef>
                <a:spcPts val="0"/>
              </a:spcBef>
              <a:buClr>
                <a:srgbClr val="3BB0C9"/>
              </a:buClr>
              <a:buSzPct val="50000"/>
              <a:buFont typeface="Wingdings" charset="2"/>
              <a:buChar char=""/>
            </a:pPr>
            <a:endParaRPr lang="en-US" sz="1200" dirty="0">
              <a:solidFill>
                <a:schemeClr val="tx1">
                  <a:lumMod val="50000"/>
                  <a:lumOff val="50000"/>
                </a:schemeClr>
              </a:solidFill>
              <a:latin typeface="Arial"/>
              <a:cs typeface="Arial"/>
            </a:endParaRPr>
          </a:p>
          <a:p>
            <a:pPr marL="0" indent="-228600">
              <a:lnSpc>
                <a:spcPts val="2000"/>
              </a:lnSpc>
              <a:spcBef>
                <a:spcPts val="0"/>
              </a:spcBef>
              <a:buClr>
                <a:srgbClr val="3BB0C9"/>
              </a:buClr>
              <a:buSzPct val="50000"/>
              <a:buFont typeface="Wingdings" charset="2"/>
              <a:buChar char=""/>
            </a:pPr>
            <a:endParaRPr lang="en-US" sz="1200" dirty="0">
              <a:solidFill>
                <a:schemeClr val="tx1">
                  <a:lumMod val="50000"/>
                  <a:lumOff val="50000"/>
                </a:schemeClr>
              </a:solidFill>
              <a:latin typeface="Arial"/>
              <a:cs typeface="Arial"/>
            </a:endParaRPr>
          </a:p>
          <a:p>
            <a:pPr marL="0" indent="-228600">
              <a:lnSpc>
                <a:spcPts val="2000"/>
              </a:lnSpc>
              <a:spcBef>
                <a:spcPts val="0"/>
              </a:spcBef>
              <a:buClr>
                <a:srgbClr val="3BB0C9"/>
              </a:buClr>
              <a:buSzPct val="50000"/>
              <a:buFont typeface="Wingdings" charset="2"/>
              <a:buChar char=""/>
            </a:pPr>
            <a:endParaRPr lang="en-US" sz="1200" dirty="0">
              <a:solidFill>
                <a:schemeClr val="tx1">
                  <a:lumMod val="50000"/>
                  <a:lumOff val="50000"/>
                </a:schemeClr>
              </a:solidFill>
              <a:latin typeface="Arial"/>
              <a:cs typeface="Arial"/>
            </a:endParaRPr>
          </a:p>
        </p:txBody>
      </p:sp>
      <p:sp>
        <p:nvSpPr>
          <p:cNvPr id="5" name="Title 1"/>
          <p:cNvSpPr txBox="1">
            <a:spLocks/>
          </p:cNvSpPr>
          <p:nvPr/>
        </p:nvSpPr>
        <p:spPr>
          <a:xfrm>
            <a:off x="5227060" y="760386"/>
            <a:ext cx="6919258" cy="38440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dirty="0">
                <a:solidFill>
                  <a:srgbClr val="3BB0C9"/>
                </a:solidFill>
                <a:latin typeface="Arial"/>
                <a:cs typeface="Arial"/>
              </a:rPr>
              <a:t>PRODUCT SHARING GUIDE </a:t>
            </a:r>
            <a:br>
              <a:rPr lang="en-US" sz="2000" dirty="0">
                <a:solidFill>
                  <a:srgbClr val="3BB0C9"/>
                </a:solidFill>
                <a:latin typeface="Arial"/>
                <a:cs typeface="Arial"/>
              </a:rPr>
            </a:br>
            <a:r>
              <a:rPr lang="en-US" sz="2000" dirty="0">
                <a:solidFill>
                  <a:srgbClr val="3BB0C9"/>
                </a:solidFill>
                <a:latin typeface="Arial"/>
                <a:cs typeface="Arial"/>
              </a:rPr>
              <a:t>STEPS</a:t>
            </a:r>
            <a:br>
              <a:rPr lang="en-US" sz="2000" dirty="0">
                <a:solidFill>
                  <a:srgbClr val="3BB0C9"/>
                </a:solidFill>
                <a:latin typeface="Arial"/>
                <a:cs typeface="Arial"/>
              </a:rPr>
            </a:br>
            <a:r>
              <a:rPr lang="en-US" sz="2000" dirty="0">
                <a:solidFill>
                  <a:srgbClr val="3BB0C9"/>
                </a:solidFill>
                <a:latin typeface="Arial"/>
                <a:cs typeface="Arial"/>
              </a:rPr>
              <a:t>    </a:t>
            </a:r>
          </a:p>
        </p:txBody>
      </p:sp>
      <p:sp>
        <p:nvSpPr>
          <p:cNvPr id="7" name="TextBox 6"/>
          <p:cNvSpPr txBox="1"/>
          <p:nvPr/>
        </p:nvSpPr>
        <p:spPr>
          <a:xfrm>
            <a:off x="-937056" y="-1233084"/>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586329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Updated ageLOC Me complementary products char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808" y="499193"/>
            <a:ext cx="6713591" cy="4683901"/>
          </a:xfrm>
          <a:prstGeom prst="rect">
            <a:avLst/>
          </a:prstGeom>
        </p:spPr>
      </p:pic>
      <p:pic>
        <p:nvPicPr>
          <p:cNvPr id="2" name="Picture 1"/>
          <p:cNvPicPr>
            <a:picLocks noChangeAspect="1"/>
          </p:cNvPicPr>
          <p:nvPr/>
        </p:nvPicPr>
        <p:blipFill>
          <a:blip r:embed="rId3"/>
          <a:stretch>
            <a:fillRect/>
          </a:stretch>
        </p:blipFill>
        <p:spPr>
          <a:xfrm>
            <a:off x="0" y="-59765"/>
            <a:ext cx="283882" cy="5274235"/>
          </a:xfrm>
          <a:prstGeom prst="rect">
            <a:avLst/>
          </a:prstGeom>
        </p:spPr>
      </p:pic>
      <p:sp>
        <p:nvSpPr>
          <p:cNvPr id="3" name="Title 1"/>
          <p:cNvSpPr txBox="1">
            <a:spLocks/>
          </p:cNvSpPr>
          <p:nvPr/>
        </p:nvSpPr>
        <p:spPr>
          <a:xfrm rot="16200000">
            <a:off x="-1442543" y="1744176"/>
            <a:ext cx="2857485" cy="17215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en-US" sz="1300" dirty="0">
                <a:solidFill>
                  <a:schemeClr val="bg1"/>
                </a:solidFill>
                <a:latin typeface="Arial"/>
                <a:cs typeface="Arial"/>
              </a:rPr>
              <a:t>REVIEW: USAGE AND FIT</a:t>
            </a:r>
          </a:p>
        </p:txBody>
      </p:sp>
      <p:sp>
        <p:nvSpPr>
          <p:cNvPr id="4" name="Title 1"/>
          <p:cNvSpPr txBox="1">
            <a:spLocks/>
          </p:cNvSpPr>
          <p:nvPr/>
        </p:nvSpPr>
        <p:spPr>
          <a:xfrm>
            <a:off x="378617" y="196516"/>
            <a:ext cx="9311453" cy="74718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3000"/>
              </a:lnSpc>
            </a:pPr>
            <a:r>
              <a:rPr lang="en-US" sz="2200" dirty="0">
                <a:solidFill>
                  <a:srgbClr val="3BB0C9"/>
                </a:solidFill>
                <a:latin typeface="Arial"/>
                <a:cs typeface="Arial"/>
              </a:rPr>
              <a:t>Products Compatible with </a:t>
            </a:r>
            <a:r>
              <a:rPr lang="en-US" sz="2200" dirty="0" err="1">
                <a:solidFill>
                  <a:srgbClr val="3BB0C9"/>
                </a:solidFill>
                <a:latin typeface="Arial"/>
                <a:cs typeface="Arial"/>
              </a:rPr>
              <a:t>ageLOC</a:t>
            </a:r>
            <a:r>
              <a:rPr lang="en-US" sz="2200" dirty="0">
                <a:solidFill>
                  <a:srgbClr val="3BB0C9"/>
                </a:solidFill>
                <a:latin typeface="Arial"/>
                <a:cs typeface="Arial"/>
              </a:rPr>
              <a:t> Me and Suggested Uses</a:t>
            </a:r>
          </a:p>
        </p:txBody>
      </p:sp>
      <p:sp>
        <p:nvSpPr>
          <p:cNvPr id="5" name="TextBox 4"/>
          <p:cNvSpPr txBox="1"/>
          <p:nvPr/>
        </p:nvSpPr>
        <p:spPr>
          <a:xfrm>
            <a:off x="3085608" y="2067897"/>
            <a:ext cx="184666" cy="369332"/>
          </a:xfrm>
          <a:prstGeom prst="rect">
            <a:avLst/>
          </a:prstGeom>
          <a:noFill/>
        </p:spPr>
        <p:txBody>
          <a:bodyPr wrap="none" rtlCol="0">
            <a:spAutoFit/>
          </a:bodyPr>
          <a:lstStyle/>
          <a:p>
            <a:endParaRPr lang="en-US" dirty="0"/>
          </a:p>
        </p:txBody>
      </p:sp>
      <p:sp>
        <p:nvSpPr>
          <p:cNvPr id="7" name="TextBox 6"/>
          <p:cNvSpPr txBox="1"/>
          <p:nvPr/>
        </p:nvSpPr>
        <p:spPr>
          <a:xfrm>
            <a:off x="9508710" y="2813180"/>
            <a:ext cx="184666" cy="369332"/>
          </a:xfrm>
          <a:prstGeom prst="rect">
            <a:avLst/>
          </a:prstGeom>
          <a:noFill/>
        </p:spPr>
        <p:txBody>
          <a:bodyPr wrap="none" rtlCol="0">
            <a:spAutoFit/>
          </a:bodyPr>
          <a:lstStyle/>
          <a:p>
            <a:endParaRPr lang="en-US" dirty="0"/>
          </a:p>
        </p:txBody>
      </p:sp>
      <p:sp>
        <p:nvSpPr>
          <p:cNvPr id="8" name="TextBox 7"/>
          <p:cNvSpPr txBox="1"/>
          <p:nvPr/>
        </p:nvSpPr>
        <p:spPr>
          <a:xfrm>
            <a:off x="10274865" y="1417087"/>
            <a:ext cx="184666" cy="369332"/>
          </a:xfrm>
          <a:prstGeom prst="rect">
            <a:avLst/>
          </a:prstGeom>
          <a:noFill/>
        </p:spPr>
        <p:txBody>
          <a:bodyPr wrap="none" rtlCol="0">
            <a:spAutoFit/>
          </a:bodyPr>
          <a:lstStyle/>
          <a:p>
            <a:endParaRPr lang="en-US" dirty="0"/>
          </a:p>
        </p:txBody>
      </p:sp>
      <p:sp>
        <p:nvSpPr>
          <p:cNvPr id="9" name="TextBox 8"/>
          <p:cNvSpPr txBox="1"/>
          <p:nvPr/>
        </p:nvSpPr>
        <p:spPr>
          <a:xfrm>
            <a:off x="11324391" y="1385596"/>
            <a:ext cx="184666" cy="369332"/>
          </a:xfrm>
          <a:prstGeom prst="rect">
            <a:avLst/>
          </a:prstGeom>
          <a:noFill/>
        </p:spPr>
        <p:txBody>
          <a:bodyPr wrap="none" rtlCol="0">
            <a:spAutoFit/>
          </a:bodyPr>
          <a:lstStyle/>
          <a:p>
            <a:endParaRPr lang="en-US" dirty="0"/>
          </a:p>
        </p:txBody>
      </p:sp>
      <p:sp>
        <p:nvSpPr>
          <p:cNvPr id="10" name="TextBox 9"/>
          <p:cNvSpPr txBox="1"/>
          <p:nvPr/>
        </p:nvSpPr>
        <p:spPr>
          <a:xfrm>
            <a:off x="10138426" y="2655726"/>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975034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4225" y="0"/>
            <a:ext cx="3070916" cy="5143500"/>
          </a:xfrm>
          <a:prstGeom prst="rect">
            <a:avLst/>
          </a:prstGeom>
        </p:spPr>
      </p:pic>
      <p:pic>
        <p:nvPicPr>
          <p:cNvPr id="4" name="Picture 3"/>
          <p:cNvPicPr>
            <a:picLocks noChangeAspect="1"/>
          </p:cNvPicPr>
          <p:nvPr/>
        </p:nvPicPr>
        <p:blipFill>
          <a:blip r:embed="rId3"/>
          <a:stretch>
            <a:fillRect/>
          </a:stretch>
        </p:blipFill>
        <p:spPr>
          <a:xfrm>
            <a:off x="0" y="-59765"/>
            <a:ext cx="283882" cy="5274235"/>
          </a:xfrm>
          <a:prstGeom prst="rect">
            <a:avLst/>
          </a:prstGeom>
        </p:spPr>
      </p:pic>
      <p:sp>
        <p:nvSpPr>
          <p:cNvPr id="5" name="Title 1"/>
          <p:cNvSpPr txBox="1">
            <a:spLocks/>
          </p:cNvSpPr>
          <p:nvPr/>
        </p:nvSpPr>
        <p:spPr>
          <a:xfrm rot="16200000">
            <a:off x="-1442543" y="1744176"/>
            <a:ext cx="2857485" cy="17215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en-US" sz="1300" dirty="0">
                <a:solidFill>
                  <a:schemeClr val="bg1"/>
                </a:solidFill>
                <a:latin typeface="Arial"/>
                <a:cs typeface="Arial"/>
              </a:rPr>
              <a:t>REVIEW: USAGE AND FIT</a:t>
            </a:r>
          </a:p>
        </p:txBody>
      </p:sp>
      <p:sp>
        <p:nvSpPr>
          <p:cNvPr id="7" name="TextBox 6"/>
          <p:cNvSpPr txBox="1"/>
          <p:nvPr/>
        </p:nvSpPr>
        <p:spPr>
          <a:xfrm>
            <a:off x="618231" y="1284819"/>
            <a:ext cx="4566296" cy="2426305"/>
          </a:xfrm>
          <a:prstGeom prst="rect">
            <a:avLst/>
          </a:prstGeom>
          <a:noFill/>
        </p:spPr>
        <p:txBody>
          <a:bodyPr wrap="square" rtlCol="0">
            <a:spAutoFit/>
          </a:bodyPr>
          <a:lstStyle/>
          <a:p>
            <a:r>
              <a:rPr lang="en-US" sz="2000" dirty="0">
                <a:solidFill>
                  <a:schemeClr val="bg1">
                    <a:lumMod val="50000"/>
                  </a:schemeClr>
                </a:solidFill>
                <a:latin typeface="Arial"/>
                <a:cs typeface="Arial"/>
              </a:rPr>
              <a:t>ageLOC Me is a comprehensive, daily use system that complements your Spa routine. Both products are based on cutting edge science and, when used together, provide powerful results for your skin and your Nu Skin business.</a:t>
            </a:r>
          </a:p>
          <a:p>
            <a:pPr>
              <a:lnSpc>
                <a:spcPts val="1200"/>
              </a:lnSpc>
            </a:pPr>
            <a:endParaRPr lang="en-US" sz="2000" dirty="0">
              <a:solidFill>
                <a:schemeClr val="bg1">
                  <a:lumMod val="50000"/>
                </a:schemeClr>
              </a:solidFill>
              <a:latin typeface="Arial"/>
              <a:cs typeface="Arial"/>
            </a:endParaRPr>
          </a:p>
        </p:txBody>
      </p:sp>
      <p:sp>
        <p:nvSpPr>
          <p:cNvPr id="8" name="TextBox 7"/>
          <p:cNvSpPr txBox="1"/>
          <p:nvPr/>
        </p:nvSpPr>
        <p:spPr>
          <a:xfrm>
            <a:off x="665375" y="3897992"/>
            <a:ext cx="3858999" cy="984885"/>
          </a:xfrm>
          <a:prstGeom prst="rect">
            <a:avLst/>
          </a:prstGeom>
          <a:noFill/>
        </p:spPr>
        <p:txBody>
          <a:bodyPr wrap="square" rtlCol="0">
            <a:spAutoFit/>
          </a:bodyPr>
          <a:lstStyle/>
          <a:p>
            <a:r>
              <a:rPr lang="en-US" sz="1600" dirty="0">
                <a:solidFill>
                  <a:srgbClr val="7F7F7F"/>
                </a:solidFill>
                <a:latin typeface="Arial"/>
                <a:cs typeface="Arial"/>
              </a:rPr>
              <a:t>Use Nu Skin Facial Spa 2-3 times weekly </a:t>
            </a:r>
            <a:r>
              <a:rPr lang="en-US" sz="1600" dirty="0">
                <a:solidFill>
                  <a:srgbClr val="7F7F7F"/>
                </a:solidFill>
                <a:latin typeface="Arial"/>
              </a:rPr>
              <a:t>after cleansing and toning, right before applying your </a:t>
            </a:r>
            <a:r>
              <a:rPr lang="en-US" sz="1600" dirty="0" err="1">
                <a:solidFill>
                  <a:srgbClr val="7F7F7F"/>
                </a:solidFill>
                <a:latin typeface="Arial"/>
              </a:rPr>
              <a:t>ageLOC</a:t>
            </a:r>
            <a:r>
              <a:rPr lang="en-US" sz="1600" dirty="0">
                <a:solidFill>
                  <a:srgbClr val="7F7F7F"/>
                </a:solidFill>
                <a:latin typeface="Arial"/>
              </a:rPr>
              <a:t> Me Serum   </a:t>
            </a:r>
          </a:p>
          <a:p>
            <a:pPr>
              <a:lnSpc>
                <a:spcPts val="1200"/>
              </a:lnSpc>
            </a:pPr>
            <a:endParaRPr lang="en-US" sz="1600" dirty="0">
              <a:solidFill>
                <a:srgbClr val="7F7F7F"/>
              </a:solidFill>
              <a:latin typeface="Arial"/>
            </a:endParaRPr>
          </a:p>
        </p:txBody>
      </p:sp>
      <p:sp>
        <p:nvSpPr>
          <p:cNvPr id="12" name="Title 1"/>
          <p:cNvSpPr txBox="1">
            <a:spLocks/>
          </p:cNvSpPr>
          <p:nvPr/>
        </p:nvSpPr>
        <p:spPr>
          <a:xfrm>
            <a:off x="665376" y="342194"/>
            <a:ext cx="9483255" cy="74718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3000"/>
              </a:lnSpc>
            </a:pPr>
            <a:r>
              <a:rPr lang="en-US" sz="3000" dirty="0" err="1">
                <a:solidFill>
                  <a:srgbClr val="3BB0C9"/>
                </a:solidFill>
                <a:latin typeface="Arial"/>
                <a:cs typeface="Arial"/>
              </a:rPr>
              <a:t>ageLOC</a:t>
            </a:r>
            <a:r>
              <a:rPr lang="en-US" sz="3000" dirty="0">
                <a:solidFill>
                  <a:srgbClr val="3BB0C9"/>
                </a:solidFill>
                <a:latin typeface="Arial"/>
                <a:cs typeface="Arial"/>
              </a:rPr>
              <a:t> Me and Nu Skin Facial Spa</a:t>
            </a:r>
          </a:p>
        </p:txBody>
      </p:sp>
    </p:spTree>
    <p:extLst>
      <p:ext uri="{BB962C8B-B14F-4D97-AF65-F5344CB8AC3E}">
        <p14:creationId xmlns:p14="http://schemas.microsoft.com/office/powerpoint/2010/main" val="501410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M0930250Background_048_Blue_NNIGHT.jpg"/>
          <p:cNvPicPr>
            <a:picLocks noChangeAspect="1"/>
          </p:cNvPicPr>
          <p:nvPr/>
        </p:nvPicPr>
        <p:blipFill rotWithShape="1">
          <a:blip r:embed="rId2">
            <a:extLst>
              <a:ext uri="{28A0092B-C50C-407E-A947-70E740481C1C}">
                <a14:useLocalDpi xmlns:a14="http://schemas.microsoft.com/office/drawing/2010/main" val="0"/>
              </a:ext>
            </a:extLst>
          </a:blip>
          <a:srcRect t="18061" b="6940"/>
          <a:stretch/>
        </p:blipFill>
        <p:spPr>
          <a:xfrm>
            <a:off x="0" y="0"/>
            <a:ext cx="9144000" cy="5143500"/>
          </a:xfrm>
          <a:prstGeom prst="rect">
            <a:avLst/>
          </a:prstGeom>
        </p:spPr>
      </p:pic>
      <p:sp>
        <p:nvSpPr>
          <p:cNvPr id="4" name="Title 1"/>
          <p:cNvSpPr txBox="1">
            <a:spLocks/>
          </p:cNvSpPr>
          <p:nvPr/>
        </p:nvSpPr>
        <p:spPr>
          <a:xfrm>
            <a:off x="333208" y="1999431"/>
            <a:ext cx="8705841" cy="123371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en-US" sz="5000" dirty="0">
                <a:solidFill>
                  <a:schemeClr val="bg1"/>
                </a:solidFill>
                <a:latin typeface="Arial"/>
                <a:cs typeface="Arial"/>
              </a:rPr>
              <a:t>DEVELOP YOUR STORY</a:t>
            </a:r>
          </a:p>
        </p:txBody>
      </p:sp>
      <p:pic>
        <p:nvPicPr>
          <p:cNvPr id="5" name="Picture 4"/>
          <p:cNvPicPr>
            <a:picLocks noChangeAspect="1"/>
          </p:cNvPicPr>
          <p:nvPr/>
        </p:nvPicPr>
        <p:blipFill>
          <a:blip r:embed="rId3"/>
          <a:stretch>
            <a:fillRect/>
          </a:stretch>
        </p:blipFill>
        <p:spPr>
          <a:xfrm>
            <a:off x="5975556" y="4462861"/>
            <a:ext cx="2847024" cy="417080"/>
          </a:xfrm>
          <a:prstGeom prst="rect">
            <a:avLst/>
          </a:prstGeom>
        </p:spPr>
      </p:pic>
    </p:spTree>
    <p:extLst>
      <p:ext uri="{BB962C8B-B14F-4D97-AF65-F5344CB8AC3E}">
        <p14:creationId xmlns:p14="http://schemas.microsoft.com/office/powerpoint/2010/main" val="1659024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ustomize me photos.jpg"/>
          <p:cNvPicPr>
            <a:picLocks noChangeAspect="1"/>
          </p:cNvPicPr>
          <p:nvPr/>
        </p:nvPicPr>
        <p:blipFill rotWithShape="1">
          <a:blip r:embed="rId2">
            <a:extLst>
              <a:ext uri="{28A0092B-C50C-407E-A947-70E740481C1C}">
                <a14:useLocalDpi xmlns:a14="http://schemas.microsoft.com/office/drawing/2010/main" val="0"/>
              </a:ext>
            </a:extLst>
          </a:blip>
          <a:srcRect l="-31614" b="-72"/>
          <a:stretch/>
        </p:blipFill>
        <p:spPr>
          <a:xfrm>
            <a:off x="0" y="0"/>
            <a:ext cx="9144000" cy="5214469"/>
          </a:xfrm>
          <a:prstGeom prst="rect">
            <a:avLst/>
          </a:prstGeom>
        </p:spPr>
      </p:pic>
      <p:pic>
        <p:nvPicPr>
          <p:cNvPr id="5" name="Picture 4"/>
          <p:cNvPicPr>
            <a:picLocks noChangeAspect="1"/>
          </p:cNvPicPr>
          <p:nvPr/>
        </p:nvPicPr>
        <p:blipFill>
          <a:blip r:embed="rId3"/>
          <a:stretch>
            <a:fillRect/>
          </a:stretch>
        </p:blipFill>
        <p:spPr>
          <a:xfrm>
            <a:off x="-42022" y="-59766"/>
            <a:ext cx="325903" cy="5274235"/>
          </a:xfrm>
          <a:prstGeom prst="rect">
            <a:avLst/>
          </a:prstGeom>
        </p:spPr>
      </p:pic>
      <p:sp>
        <p:nvSpPr>
          <p:cNvPr id="2" name="TextBox 1"/>
          <p:cNvSpPr txBox="1"/>
          <p:nvPr/>
        </p:nvSpPr>
        <p:spPr>
          <a:xfrm>
            <a:off x="566744" y="2928646"/>
            <a:ext cx="184666" cy="369332"/>
          </a:xfrm>
          <a:prstGeom prst="rect">
            <a:avLst/>
          </a:prstGeom>
          <a:noFill/>
        </p:spPr>
        <p:txBody>
          <a:bodyPr wrap="none" rtlCol="0">
            <a:spAutoFit/>
          </a:bodyPr>
          <a:lstStyle/>
          <a:p>
            <a:endParaRPr lang="en-US" dirty="0"/>
          </a:p>
        </p:txBody>
      </p:sp>
      <p:sp>
        <p:nvSpPr>
          <p:cNvPr id="4" name="Title 1"/>
          <p:cNvSpPr txBox="1">
            <a:spLocks/>
          </p:cNvSpPr>
          <p:nvPr/>
        </p:nvSpPr>
        <p:spPr>
          <a:xfrm rot="16200000">
            <a:off x="-1463533" y="1744176"/>
            <a:ext cx="2857485" cy="17215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en-US" sz="1300" dirty="0">
                <a:solidFill>
                  <a:schemeClr val="bg1"/>
                </a:solidFill>
                <a:latin typeface="Arial"/>
                <a:cs typeface="Arial"/>
              </a:rPr>
              <a:t>DEVELOP YOUR STORY</a:t>
            </a:r>
          </a:p>
        </p:txBody>
      </p:sp>
      <p:sp>
        <p:nvSpPr>
          <p:cNvPr id="7" name="Content Placeholder 2"/>
          <p:cNvSpPr>
            <a:spLocks noGrp="1"/>
          </p:cNvSpPr>
          <p:nvPr>
            <p:ph idx="1"/>
          </p:nvPr>
        </p:nvSpPr>
        <p:spPr>
          <a:xfrm>
            <a:off x="517592" y="997789"/>
            <a:ext cx="4817879" cy="4876799"/>
          </a:xfrm>
        </p:spPr>
        <p:txBody>
          <a:bodyPr>
            <a:normAutofit/>
          </a:bodyPr>
          <a:lstStyle/>
          <a:p>
            <a:pPr marL="0" indent="0">
              <a:spcBef>
                <a:spcPts val="0"/>
              </a:spcBef>
              <a:buClr>
                <a:srgbClr val="3BB0C9"/>
              </a:buClr>
              <a:buSzPct val="50000"/>
              <a:buNone/>
            </a:pPr>
            <a:r>
              <a:rPr lang="en-US" sz="2000" dirty="0">
                <a:solidFill>
                  <a:srgbClr val="1F365E"/>
                </a:solidFill>
                <a:latin typeface="Arial"/>
                <a:cs typeface="Arial"/>
              </a:rPr>
              <a:t>Great stories share a formula. For a product story that makes an impact, you need both of these critical components.</a:t>
            </a:r>
          </a:p>
          <a:p>
            <a:pPr marL="228600" indent="-228600">
              <a:spcBef>
                <a:spcPts val="0"/>
              </a:spcBef>
              <a:buClr>
                <a:srgbClr val="3BB0C9"/>
              </a:buClr>
              <a:buSzPct val="50000"/>
              <a:buFont typeface="Wingdings" charset="2"/>
              <a:buChar char=""/>
            </a:pPr>
            <a:endParaRPr lang="en-US" sz="1600" dirty="0">
              <a:solidFill>
                <a:srgbClr val="3BB0C9"/>
              </a:solidFill>
              <a:latin typeface="Arial"/>
              <a:cs typeface="Arial"/>
            </a:endParaRPr>
          </a:p>
          <a:p>
            <a:pPr marL="228600" indent="-228600">
              <a:spcBef>
                <a:spcPts val="0"/>
              </a:spcBef>
              <a:buClr>
                <a:srgbClr val="3BB0C9"/>
              </a:buClr>
              <a:buSzPct val="50000"/>
              <a:buFont typeface="Wingdings" charset="2"/>
              <a:buChar char=""/>
            </a:pPr>
            <a:endParaRPr lang="en-US" sz="1600" dirty="0">
              <a:solidFill>
                <a:srgbClr val="3BB0C9"/>
              </a:solidFill>
              <a:latin typeface="Arial"/>
              <a:cs typeface="Arial"/>
            </a:endParaRPr>
          </a:p>
          <a:p>
            <a:pPr marL="118872" indent="-118872">
              <a:spcBef>
                <a:spcPts val="0"/>
              </a:spcBef>
              <a:buClr>
                <a:srgbClr val="3BB0C9"/>
              </a:buClr>
              <a:buSzPct val="50000"/>
              <a:buFont typeface="Wingdings" charset="2"/>
              <a:buChar char=""/>
            </a:pPr>
            <a:r>
              <a:rPr lang="en-US" sz="1400" dirty="0">
                <a:solidFill>
                  <a:srgbClr val="3BB0C9"/>
                </a:solidFill>
                <a:latin typeface="Arial"/>
                <a:cs typeface="Arial"/>
              </a:rPr>
              <a:t>PERSONAL MOMENT</a:t>
            </a:r>
          </a:p>
          <a:p>
            <a:pPr marL="118872" lvl="1" indent="-118872">
              <a:spcBef>
                <a:spcPts val="0"/>
              </a:spcBef>
              <a:buClr>
                <a:srgbClr val="3BB0C9"/>
              </a:buClr>
              <a:buSzPct val="50000"/>
              <a:buNone/>
            </a:pPr>
            <a:r>
              <a:rPr lang="en-US" sz="1600" dirty="0">
                <a:solidFill>
                  <a:schemeClr val="tx1">
                    <a:lumMod val="50000"/>
                    <a:lumOff val="50000"/>
                  </a:schemeClr>
                </a:solidFill>
                <a:latin typeface="Arial"/>
                <a:cs typeface="Arial"/>
              </a:rPr>
              <a:t>	A personal moment helps you connect and relate with others in a natural way. It helps you define a concern or issue the product or company helps to solve. This is a lead-in to your testimonial. </a:t>
            </a:r>
          </a:p>
          <a:p>
            <a:pPr marL="118872" indent="-118872">
              <a:spcBef>
                <a:spcPts val="0"/>
              </a:spcBef>
              <a:buClr>
                <a:srgbClr val="3BB0C9"/>
              </a:buClr>
              <a:buSzPct val="50000"/>
              <a:buFont typeface="Wingdings" charset="2"/>
              <a:buChar char=""/>
            </a:pPr>
            <a:endParaRPr lang="en-US" sz="1400" dirty="0">
              <a:solidFill>
                <a:srgbClr val="3BB0C9"/>
              </a:solidFill>
              <a:latin typeface="Arial"/>
              <a:cs typeface="Arial"/>
            </a:endParaRPr>
          </a:p>
          <a:p>
            <a:pPr marL="118872" indent="-118872">
              <a:spcBef>
                <a:spcPts val="0"/>
              </a:spcBef>
              <a:buClr>
                <a:srgbClr val="3BB0C9"/>
              </a:buClr>
              <a:buSzPct val="50000"/>
              <a:buFont typeface="Wingdings" charset="2"/>
              <a:buChar char=""/>
            </a:pPr>
            <a:r>
              <a:rPr lang="en-US" sz="1400" dirty="0">
                <a:solidFill>
                  <a:srgbClr val="3BB0C9"/>
                </a:solidFill>
                <a:latin typeface="Arial"/>
                <a:cs typeface="Arial"/>
              </a:rPr>
              <a:t>TESTIMONIAL</a:t>
            </a:r>
            <a:br>
              <a:rPr lang="en-US" sz="1600" dirty="0">
                <a:solidFill>
                  <a:srgbClr val="3BB0C9"/>
                </a:solidFill>
                <a:latin typeface="Arial"/>
                <a:cs typeface="Arial"/>
              </a:rPr>
            </a:br>
            <a:r>
              <a:rPr lang="en-US" sz="1600" dirty="0">
                <a:solidFill>
                  <a:schemeClr val="tx1">
                    <a:lumMod val="50000"/>
                    <a:lumOff val="50000"/>
                  </a:schemeClr>
                </a:solidFill>
                <a:latin typeface="Arial"/>
                <a:cs typeface="Arial"/>
              </a:rPr>
              <a:t>A statement about the results and benefits</a:t>
            </a:r>
            <a:br>
              <a:rPr lang="en-US" sz="1600" dirty="0">
                <a:solidFill>
                  <a:schemeClr val="tx1">
                    <a:lumMod val="50000"/>
                    <a:lumOff val="50000"/>
                  </a:schemeClr>
                </a:solidFill>
                <a:latin typeface="Arial"/>
                <a:cs typeface="Arial"/>
              </a:rPr>
            </a:br>
            <a:r>
              <a:rPr lang="en-US" sz="1600" dirty="0">
                <a:solidFill>
                  <a:schemeClr val="tx1">
                    <a:lumMod val="50000"/>
                    <a:lumOff val="50000"/>
                  </a:schemeClr>
                </a:solidFill>
                <a:latin typeface="Arial"/>
                <a:cs typeface="Arial"/>
              </a:rPr>
              <a:t>you experience using the product or from </a:t>
            </a:r>
            <a:br>
              <a:rPr lang="en-US" sz="1600" dirty="0">
                <a:solidFill>
                  <a:schemeClr val="tx1">
                    <a:lumMod val="50000"/>
                    <a:lumOff val="50000"/>
                  </a:schemeClr>
                </a:solidFill>
                <a:latin typeface="Arial"/>
                <a:cs typeface="Arial"/>
              </a:rPr>
            </a:br>
            <a:r>
              <a:rPr lang="en-US" sz="1600" dirty="0">
                <a:solidFill>
                  <a:schemeClr val="tx1">
                    <a:lumMod val="50000"/>
                    <a:lumOff val="50000"/>
                  </a:schemeClr>
                </a:solidFill>
                <a:latin typeface="Arial"/>
                <a:cs typeface="Arial"/>
              </a:rPr>
              <a:t>your involvement with Nu Skin. </a:t>
            </a:r>
          </a:p>
          <a:p>
            <a:pPr marL="118872" lvl="1" indent="-118872">
              <a:spcBef>
                <a:spcPts val="0"/>
              </a:spcBef>
              <a:buClr>
                <a:srgbClr val="3BB0C9"/>
              </a:buClr>
              <a:buSzPct val="50000"/>
              <a:buNone/>
            </a:pPr>
            <a:endParaRPr lang="en-US" sz="1600" dirty="0">
              <a:solidFill>
                <a:schemeClr val="tx1">
                  <a:lumMod val="50000"/>
                  <a:lumOff val="50000"/>
                </a:schemeClr>
              </a:solidFill>
              <a:latin typeface="Arial"/>
              <a:cs typeface="Arial"/>
            </a:endParaRPr>
          </a:p>
        </p:txBody>
      </p:sp>
      <p:sp>
        <p:nvSpPr>
          <p:cNvPr id="8" name="Title 1"/>
          <p:cNvSpPr txBox="1">
            <a:spLocks/>
          </p:cNvSpPr>
          <p:nvPr/>
        </p:nvSpPr>
        <p:spPr>
          <a:xfrm>
            <a:off x="517592" y="282351"/>
            <a:ext cx="7766050" cy="6222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solidFill>
                  <a:srgbClr val="1F365E"/>
                </a:solidFill>
                <a:latin typeface="Arial"/>
                <a:cs typeface="Arial"/>
              </a:rPr>
              <a:t>Your Story</a:t>
            </a:r>
          </a:p>
        </p:txBody>
      </p:sp>
      <p:sp>
        <p:nvSpPr>
          <p:cNvPr id="10" name="TextBox 9"/>
          <p:cNvSpPr txBox="1"/>
          <p:nvPr/>
        </p:nvSpPr>
        <p:spPr>
          <a:xfrm>
            <a:off x="6155765" y="7126941"/>
            <a:ext cx="184666" cy="369332"/>
          </a:xfrm>
          <a:prstGeom prst="rect">
            <a:avLst/>
          </a:prstGeom>
          <a:noFill/>
        </p:spPr>
        <p:txBody>
          <a:bodyPr wrap="none" rtlCol="0">
            <a:spAutoFit/>
          </a:bodyPr>
          <a:lstStyle/>
          <a:p>
            <a:r>
              <a:rPr lang="en-US" dirty="0"/>
              <a:t>   </a:t>
            </a:r>
          </a:p>
        </p:txBody>
      </p:sp>
    </p:spTree>
    <p:extLst>
      <p:ext uri="{BB962C8B-B14F-4D97-AF65-F5344CB8AC3E}">
        <p14:creationId xmlns:p14="http://schemas.microsoft.com/office/powerpoint/2010/main" val="33018398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t="7324" r="2551" b="6528"/>
          <a:stretch/>
        </p:blipFill>
        <p:spPr>
          <a:xfrm>
            <a:off x="7048053" y="401512"/>
            <a:ext cx="2164936" cy="1385429"/>
          </a:xfrm>
          <a:prstGeom prst="rect">
            <a:avLst/>
          </a:prstGeom>
        </p:spPr>
      </p:pic>
      <p:pic>
        <p:nvPicPr>
          <p:cNvPr id="2" name="Picture 1"/>
          <p:cNvPicPr>
            <a:picLocks noChangeAspect="1"/>
          </p:cNvPicPr>
          <p:nvPr/>
        </p:nvPicPr>
        <p:blipFill>
          <a:blip r:embed="rId3"/>
          <a:stretch>
            <a:fillRect/>
          </a:stretch>
        </p:blipFill>
        <p:spPr>
          <a:xfrm>
            <a:off x="-42022" y="-59766"/>
            <a:ext cx="325903" cy="5274235"/>
          </a:xfrm>
          <a:prstGeom prst="rect">
            <a:avLst/>
          </a:prstGeom>
        </p:spPr>
      </p:pic>
      <p:sp>
        <p:nvSpPr>
          <p:cNvPr id="3" name="Title 1"/>
          <p:cNvSpPr txBox="1">
            <a:spLocks/>
          </p:cNvSpPr>
          <p:nvPr/>
        </p:nvSpPr>
        <p:spPr>
          <a:xfrm rot="16200000">
            <a:off x="-1463533" y="1744176"/>
            <a:ext cx="2857485" cy="17215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en-US" sz="1300" dirty="0">
                <a:solidFill>
                  <a:schemeClr val="bg1"/>
                </a:solidFill>
                <a:latin typeface="Arial"/>
                <a:cs typeface="Arial"/>
              </a:rPr>
              <a:t>DEVELOP YOUR STORY</a:t>
            </a:r>
          </a:p>
        </p:txBody>
      </p:sp>
      <p:sp>
        <p:nvSpPr>
          <p:cNvPr id="4" name="Content Placeholder 2"/>
          <p:cNvSpPr>
            <a:spLocks noGrp="1"/>
          </p:cNvSpPr>
          <p:nvPr>
            <p:ph idx="1"/>
          </p:nvPr>
        </p:nvSpPr>
        <p:spPr>
          <a:xfrm>
            <a:off x="426859" y="1590090"/>
            <a:ext cx="3776167" cy="3553410"/>
          </a:xfrm>
        </p:spPr>
        <p:txBody>
          <a:bodyPr>
            <a:normAutofit/>
          </a:bodyPr>
          <a:lstStyle/>
          <a:p>
            <a:pPr marL="0" indent="0">
              <a:spcBef>
                <a:spcPts val="0"/>
              </a:spcBef>
              <a:buNone/>
            </a:pPr>
            <a:r>
              <a:rPr lang="en-US" sz="1200" dirty="0">
                <a:solidFill>
                  <a:srgbClr val="3BB0C9"/>
                </a:solidFill>
                <a:latin typeface="Arial"/>
                <a:cs typeface="Arial"/>
              </a:rPr>
              <a:t>PERSONAL MOMENT EXAMPLE</a:t>
            </a:r>
          </a:p>
          <a:p>
            <a:pPr marL="0" indent="0">
              <a:spcBef>
                <a:spcPts val="0"/>
              </a:spcBef>
              <a:buNone/>
            </a:pPr>
            <a:r>
              <a:rPr lang="en-US" sz="1400" dirty="0">
                <a:solidFill>
                  <a:schemeClr val="tx1">
                    <a:lumMod val="50000"/>
                    <a:lumOff val="50000"/>
                  </a:schemeClr>
                </a:solidFill>
                <a:latin typeface="Arial"/>
                <a:cs typeface="Arial"/>
              </a:rPr>
              <a:t>“I’ve bought a lot of products elsewhere that make grandiose claims. I haven’t always been happy with the results. How do I know I can trust that a product will do what it says it will?”</a:t>
            </a:r>
          </a:p>
          <a:p>
            <a:pPr marL="0" indent="0">
              <a:spcBef>
                <a:spcPts val="0"/>
              </a:spcBef>
              <a:buNone/>
            </a:pPr>
            <a:endParaRPr lang="en-US" sz="1400" dirty="0">
              <a:solidFill>
                <a:schemeClr val="tx1">
                  <a:lumMod val="50000"/>
                  <a:lumOff val="50000"/>
                </a:schemeClr>
              </a:solidFill>
              <a:latin typeface="Arial"/>
              <a:cs typeface="Arial"/>
            </a:endParaRPr>
          </a:p>
          <a:p>
            <a:pPr marL="0" indent="0">
              <a:spcBef>
                <a:spcPts val="0"/>
              </a:spcBef>
              <a:buNone/>
            </a:pPr>
            <a:r>
              <a:rPr lang="en-US" sz="1400" dirty="0">
                <a:solidFill>
                  <a:schemeClr val="tx1">
                    <a:lumMod val="50000"/>
                    <a:lumOff val="50000"/>
                  </a:schemeClr>
                </a:solidFill>
                <a:latin typeface="Arial"/>
                <a:cs typeface="Arial"/>
              </a:rPr>
              <a:t>Develop Your Own Personal Moment</a:t>
            </a:r>
          </a:p>
        </p:txBody>
      </p:sp>
      <p:sp>
        <p:nvSpPr>
          <p:cNvPr id="5" name="Title 1"/>
          <p:cNvSpPr txBox="1">
            <a:spLocks/>
          </p:cNvSpPr>
          <p:nvPr/>
        </p:nvSpPr>
        <p:spPr>
          <a:xfrm>
            <a:off x="421404" y="481722"/>
            <a:ext cx="8191500" cy="6222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solidFill>
                  <a:srgbClr val="1F365E"/>
                </a:solidFill>
                <a:latin typeface="Arial"/>
                <a:cs typeface="Arial"/>
              </a:rPr>
              <a:t>Your story about</a:t>
            </a:r>
          </a:p>
          <a:p>
            <a:pPr algn="l"/>
            <a:r>
              <a:rPr lang="en-US" sz="3200" dirty="0">
                <a:solidFill>
                  <a:srgbClr val="1F365E"/>
                </a:solidFill>
                <a:latin typeface="Arial"/>
                <a:cs typeface="Arial"/>
              </a:rPr>
              <a:t>ADVANCED ANTI-AGING SCIENCE</a:t>
            </a:r>
          </a:p>
        </p:txBody>
      </p:sp>
      <p:sp>
        <p:nvSpPr>
          <p:cNvPr id="6" name="TextBox 5"/>
          <p:cNvSpPr txBox="1"/>
          <p:nvPr/>
        </p:nvSpPr>
        <p:spPr>
          <a:xfrm>
            <a:off x="494899" y="4541664"/>
            <a:ext cx="8255322" cy="507831"/>
          </a:xfrm>
          <a:prstGeom prst="rect">
            <a:avLst/>
          </a:prstGeom>
          <a:noFill/>
        </p:spPr>
        <p:txBody>
          <a:bodyPr wrap="square" rtlCol="0">
            <a:spAutoFit/>
          </a:bodyPr>
          <a:lstStyle/>
          <a:p>
            <a:r>
              <a:rPr lang="en-US" sz="900" dirty="0">
                <a:solidFill>
                  <a:schemeClr val="tx1">
                    <a:lumMod val="50000"/>
                    <a:lumOff val="50000"/>
                  </a:schemeClr>
                </a:solidFill>
              </a:rPr>
              <a:t>All marketing materials (product claims, testimonials, social media posts, etc.) must comply with Nu Skin’s Policies and Procedures—</a:t>
            </a:r>
            <a:br>
              <a:rPr lang="en-US" sz="900" dirty="0">
                <a:solidFill>
                  <a:schemeClr val="tx1">
                    <a:lumMod val="50000"/>
                    <a:lumOff val="50000"/>
                  </a:schemeClr>
                </a:solidFill>
              </a:rPr>
            </a:br>
            <a:r>
              <a:rPr lang="en-US" sz="900" dirty="0">
                <a:solidFill>
                  <a:schemeClr val="tx1">
                    <a:lumMod val="50000"/>
                    <a:lumOff val="50000"/>
                  </a:schemeClr>
                </a:solidFill>
              </a:rPr>
              <a:t>please see the Nu Skin Product Sharing Guidelines at </a:t>
            </a:r>
            <a:r>
              <a:rPr lang="en-US" sz="900" u="sng" dirty="0">
                <a:solidFill>
                  <a:schemeClr val="tx1">
                    <a:lumMod val="50000"/>
                    <a:lumOff val="50000"/>
                  </a:schemeClr>
                </a:solidFill>
                <a:hlinkClick r:id="rId4"/>
              </a:rPr>
              <a:t>https://www.nuskin.com/content/nuskin/en_US/corporate/regulatory_corner.html</a:t>
            </a:r>
            <a:r>
              <a:rPr lang="en-US" sz="900" u="sng" dirty="0">
                <a:solidFill>
                  <a:schemeClr val="tx1">
                    <a:lumMod val="50000"/>
                    <a:lumOff val="50000"/>
                  </a:schemeClr>
                </a:solidFill>
              </a:rPr>
              <a:t> </a:t>
            </a:r>
            <a:br>
              <a:rPr lang="en-US" sz="900" u="sng" dirty="0">
                <a:solidFill>
                  <a:schemeClr val="tx1">
                    <a:lumMod val="50000"/>
                    <a:lumOff val="50000"/>
                  </a:schemeClr>
                </a:solidFill>
              </a:rPr>
            </a:br>
            <a:r>
              <a:rPr lang="en-US" sz="900" dirty="0">
                <a:solidFill>
                  <a:schemeClr val="tx1">
                    <a:lumMod val="50000"/>
                    <a:lumOff val="50000"/>
                  </a:schemeClr>
                </a:solidFill>
              </a:rPr>
              <a:t>for more information about how to properly create your personal story. </a:t>
            </a:r>
            <a:endParaRPr lang="en-US" sz="900" u="sng" dirty="0">
              <a:solidFill>
                <a:schemeClr val="tx1">
                  <a:lumMod val="50000"/>
                  <a:lumOff val="50000"/>
                </a:schemeClr>
              </a:solidFill>
              <a:latin typeface="Arial"/>
              <a:cs typeface="Arial"/>
            </a:endParaRPr>
          </a:p>
        </p:txBody>
      </p:sp>
      <p:sp>
        <p:nvSpPr>
          <p:cNvPr id="14" name="Content Placeholder 2"/>
          <p:cNvSpPr txBox="1">
            <a:spLocks/>
          </p:cNvSpPr>
          <p:nvPr/>
        </p:nvSpPr>
        <p:spPr>
          <a:xfrm>
            <a:off x="4441091" y="1590090"/>
            <a:ext cx="3776167" cy="355341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Font typeface="Arial"/>
              <a:buNone/>
            </a:pPr>
            <a:r>
              <a:rPr lang="en-US" sz="1200" dirty="0">
                <a:solidFill>
                  <a:srgbClr val="3BB0C9"/>
                </a:solidFill>
                <a:latin typeface="Arial"/>
                <a:cs typeface="Arial"/>
              </a:rPr>
              <a:t>TESTIMONIAL EXAMPLE</a:t>
            </a:r>
          </a:p>
          <a:p>
            <a:pPr marL="0" indent="0">
              <a:spcBef>
                <a:spcPts val="0"/>
              </a:spcBef>
              <a:buFont typeface="Arial"/>
              <a:buNone/>
            </a:pPr>
            <a:r>
              <a:rPr lang="en-US" sz="1400" dirty="0">
                <a:solidFill>
                  <a:schemeClr val="tx1">
                    <a:lumMod val="50000"/>
                    <a:lumOff val="50000"/>
                  </a:schemeClr>
                </a:solidFill>
                <a:latin typeface="Arial"/>
                <a:cs typeface="Arial"/>
              </a:rPr>
              <a:t>“Since I started using </a:t>
            </a:r>
            <a:r>
              <a:rPr lang="en-US" sz="1400" dirty="0" err="1">
                <a:solidFill>
                  <a:schemeClr val="tx1">
                    <a:lumMod val="50000"/>
                    <a:lumOff val="50000"/>
                  </a:schemeClr>
                </a:solidFill>
                <a:latin typeface="Arial"/>
                <a:cs typeface="Arial"/>
              </a:rPr>
              <a:t>ageLOC</a:t>
            </a:r>
            <a:r>
              <a:rPr lang="en-US" sz="1400" dirty="0">
                <a:solidFill>
                  <a:schemeClr val="tx1">
                    <a:lumMod val="50000"/>
                    <a:lumOff val="50000"/>
                  </a:schemeClr>
                </a:solidFill>
                <a:latin typeface="Arial"/>
                <a:cs typeface="Arial"/>
              </a:rPr>
              <a:t> Me, I feel more confident in my skin because I can see results. My skin looks younger and the lines and wrinkles in my face are less visible. This, to me, reaffirms that Nu Skin science works. It has made me a believer.”</a:t>
            </a:r>
          </a:p>
          <a:p>
            <a:pPr marL="0" indent="0">
              <a:spcBef>
                <a:spcPts val="0"/>
              </a:spcBef>
              <a:buFont typeface="Arial"/>
              <a:buNone/>
            </a:pPr>
            <a:endParaRPr lang="en-US" sz="1400" dirty="0">
              <a:solidFill>
                <a:schemeClr val="tx1">
                  <a:lumMod val="50000"/>
                  <a:lumOff val="50000"/>
                </a:schemeClr>
              </a:solidFill>
              <a:latin typeface="Arial"/>
              <a:cs typeface="Arial"/>
            </a:endParaRPr>
          </a:p>
          <a:p>
            <a:pPr marL="0" indent="0">
              <a:spcBef>
                <a:spcPts val="0"/>
              </a:spcBef>
              <a:buFont typeface="Arial"/>
              <a:buNone/>
            </a:pPr>
            <a:r>
              <a:rPr lang="en-US" sz="1400" dirty="0">
                <a:solidFill>
                  <a:schemeClr val="tx1">
                    <a:lumMod val="50000"/>
                    <a:lumOff val="50000"/>
                  </a:schemeClr>
                </a:solidFill>
                <a:latin typeface="Arial"/>
                <a:cs typeface="Arial"/>
              </a:rPr>
              <a:t>Develop Your Own Testimonial</a:t>
            </a:r>
          </a:p>
          <a:p>
            <a:pPr marL="0" indent="0">
              <a:spcBef>
                <a:spcPts val="0"/>
              </a:spcBef>
              <a:buFont typeface="Arial"/>
              <a:buNone/>
            </a:pPr>
            <a:endParaRPr lang="en-US" sz="1400" dirty="0">
              <a:solidFill>
                <a:schemeClr val="tx1">
                  <a:lumMod val="50000"/>
                  <a:lumOff val="50000"/>
                </a:schemeClr>
              </a:solidFill>
              <a:latin typeface="Arial"/>
              <a:cs typeface="Arial"/>
            </a:endParaRPr>
          </a:p>
        </p:txBody>
      </p:sp>
      <p:cxnSp>
        <p:nvCxnSpPr>
          <p:cNvPr id="22" name="Straight Connector 21"/>
          <p:cNvCxnSpPr/>
          <p:nvPr/>
        </p:nvCxnSpPr>
        <p:spPr>
          <a:xfrm>
            <a:off x="555796" y="3636686"/>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555796" y="3910225"/>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55796" y="4203303"/>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55796" y="4496379"/>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512335" y="3809843"/>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512335" y="4083382"/>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512335" y="4375514"/>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8256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RM150200010_191.jpg"/>
          <p:cNvPicPr>
            <a:picLocks noChangeAspect="1"/>
          </p:cNvPicPr>
          <p:nvPr/>
        </p:nvPicPr>
        <p:blipFill rotWithShape="1">
          <a:blip r:embed="rId2">
            <a:extLst>
              <a:ext uri="{28A0092B-C50C-407E-A947-70E740481C1C}">
                <a14:useLocalDpi xmlns:a14="http://schemas.microsoft.com/office/drawing/2010/main" val="0"/>
              </a:ext>
            </a:extLst>
          </a:blip>
          <a:srcRect l="2902" t="25969" r="33843" b="-17237"/>
          <a:stretch/>
        </p:blipFill>
        <p:spPr>
          <a:xfrm>
            <a:off x="6333066" y="0"/>
            <a:ext cx="2810934" cy="5407707"/>
          </a:xfrm>
          <a:prstGeom prst="rect">
            <a:avLst/>
          </a:prstGeom>
        </p:spPr>
      </p:pic>
      <p:pic>
        <p:nvPicPr>
          <p:cNvPr id="4" name="Picture 3"/>
          <p:cNvPicPr>
            <a:picLocks noChangeAspect="1"/>
          </p:cNvPicPr>
          <p:nvPr/>
        </p:nvPicPr>
        <p:blipFill>
          <a:blip r:embed="rId3"/>
          <a:stretch>
            <a:fillRect/>
          </a:stretch>
        </p:blipFill>
        <p:spPr>
          <a:xfrm>
            <a:off x="-42022" y="-59766"/>
            <a:ext cx="325903" cy="5274235"/>
          </a:xfrm>
          <a:prstGeom prst="rect">
            <a:avLst/>
          </a:prstGeom>
        </p:spPr>
      </p:pic>
      <p:sp>
        <p:nvSpPr>
          <p:cNvPr id="5" name="Title 1"/>
          <p:cNvSpPr txBox="1">
            <a:spLocks/>
          </p:cNvSpPr>
          <p:nvPr/>
        </p:nvSpPr>
        <p:spPr>
          <a:xfrm rot="16200000">
            <a:off x="-1463533" y="1744176"/>
            <a:ext cx="2857485" cy="17215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en-US" sz="1300" dirty="0">
                <a:solidFill>
                  <a:schemeClr val="bg1"/>
                </a:solidFill>
                <a:latin typeface="Arial"/>
                <a:cs typeface="Arial"/>
              </a:rPr>
              <a:t>DEVELOP YOUR STORY</a:t>
            </a:r>
          </a:p>
        </p:txBody>
      </p:sp>
      <p:sp>
        <p:nvSpPr>
          <p:cNvPr id="6" name="Content Placeholder 2"/>
          <p:cNvSpPr>
            <a:spLocks noGrp="1"/>
          </p:cNvSpPr>
          <p:nvPr>
            <p:ph idx="1"/>
          </p:nvPr>
        </p:nvSpPr>
        <p:spPr>
          <a:xfrm>
            <a:off x="426859" y="1590090"/>
            <a:ext cx="3776167" cy="3553410"/>
          </a:xfrm>
        </p:spPr>
        <p:txBody>
          <a:bodyPr>
            <a:normAutofit/>
          </a:bodyPr>
          <a:lstStyle/>
          <a:p>
            <a:pPr marL="0" indent="0">
              <a:spcBef>
                <a:spcPts val="0"/>
              </a:spcBef>
              <a:buNone/>
            </a:pPr>
            <a:r>
              <a:rPr lang="en-US" sz="1200" dirty="0">
                <a:solidFill>
                  <a:srgbClr val="3BB0C9"/>
                </a:solidFill>
                <a:latin typeface="Arial"/>
                <a:cs typeface="Arial"/>
              </a:rPr>
              <a:t>PERSONAL MOMENT EXAMPLE</a:t>
            </a:r>
          </a:p>
          <a:p>
            <a:pPr marL="0" indent="0">
              <a:lnSpc>
                <a:spcPts val="1800"/>
              </a:lnSpc>
              <a:spcBef>
                <a:spcPts val="0"/>
              </a:spcBef>
              <a:buNone/>
            </a:pPr>
            <a:r>
              <a:rPr lang="en-US" sz="1400" dirty="0">
                <a:solidFill>
                  <a:schemeClr val="tx1">
                    <a:lumMod val="50000"/>
                    <a:lumOff val="50000"/>
                  </a:schemeClr>
                </a:solidFill>
                <a:latin typeface="Arial"/>
                <a:cs typeface="Arial"/>
              </a:rPr>
              <a:t>“Everyone’s skin is different, so how do I know which products are best for </a:t>
            </a:r>
            <a:r>
              <a:rPr lang="en-US" sz="1400" i="1" dirty="0">
                <a:solidFill>
                  <a:schemeClr val="tx1">
                    <a:lumMod val="50000"/>
                    <a:lumOff val="50000"/>
                  </a:schemeClr>
                </a:solidFill>
                <a:latin typeface="Arial"/>
                <a:cs typeface="Arial"/>
              </a:rPr>
              <a:t>my</a:t>
            </a:r>
            <a:r>
              <a:rPr lang="en-US" sz="1400" dirty="0">
                <a:solidFill>
                  <a:schemeClr val="tx1">
                    <a:lumMod val="50000"/>
                    <a:lumOff val="50000"/>
                  </a:schemeClr>
                </a:solidFill>
                <a:latin typeface="Arial"/>
                <a:cs typeface="Arial"/>
              </a:rPr>
              <a:t> skin? I’m looking for products that can meet </a:t>
            </a:r>
            <a:r>
              <a:rPr lang="en-US" sz="1400" i="1" dirty="0">
                <a:solidFill>
                  <a:schemeClr val="tx1">
                    <a:lumMod val="50000"/>
                    <a:lumOff val="50000"/>
                  </a:schemeClr>
                </a:solidFill>
                <a:latin typeface="Arial"/>
                <a:cs typeface="Arial"/>
              </a:rPr>
              <a:t>my</a:t>
            </a:r>
            <a:r>
              <a:rPr lang="en-US" sz="1400" dirty="0">
                <a:solidFill>
                  <a:schemeClr val="tx1">
                    <a:lumMod val="50000"/>
                    <a:lumOff val="50000"/>
                  </a:schemeClr>
                </a:solidFill>
                <a:latin typeface="Arial"/>
                <a:cs typeface="Arial"/>
              </a:rPr>
              <a:t> distinct skin care needs and concerns.”</a:t>
            </a:r>
          </a:p>
          <a:p>
            <a:pPr marL="0" indent="0">
              <a:spcBef>
                <a:spcPts val="0"/>
              </a:spcBef>
              <a:buNone/>
            </a:pPr>
            <a:endParaRPr lang="en-US" sz="1400" dirty="0">
              <a:solidFill>
                <a:schemeClr val="tx1">
                  <a:lumMod val="50000"/>
                  <a:lumOff val="50000"/>
                </a:schemeClr>
              </a:solidFill>
              <a:latin typeface="Arial"/>
              <a:cs typeface="Arial"/>
            </a:endParaRPr>
          </a:p>
          <a:p>
            <a:pPr marL="0" indent="0">
              <a:spcBef>
                <a:spcPts val="0"/>
              </a:spcBef>
              <a:buNone/>
            </a:pPr>
            <a:r>
              <a:rPr lang="en-US" sz="1400" dirty="0">
                <a:solidFill>
                  <a:schemeClr val="tx1">
                    <a:lumMod val="50000"/>
                    <a:lumOff val="50000"/>
                  </a:schemeClr>
                </a:solidFill>
                <a:latin typeface="Arial"/>
                <a:cs typeface="Arial"/>
              </a:rPr>
              <a:t>Develop Your Own Personal Moment</a:t>
            </a:r>
          </a:p>
        </p:txBody>
      </p:sp>
      <p:sp>
        <p:nvSpPr>
          <p:cNvPr id="7" name="Title 1"/>
          <p:cNvSpPr txBox="1">
            <a:spLocks/>
          </p:cNvSpPr>
          <p:nvPr/>
        </p:nvSpPr>
        <p:spPr>
          <a:xfrm>
            <a:off x="421404" y="481722"/>
            <a:ext cx="8191500" cy="6222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solidFill>
                  <a:srgbClr val="1F365E"/>
                </a:solidFill>
                <a:latin typeface="Arial"/>
                <a:cs typeface="Arial"/>
              </a:rPr>
              <a:t>Your story about</a:t>
            </a:r>
          </a:p>
          <a:p>
            <a:pPr algn="l"/>
            <a:r>
              <a:rPr lang="en-US" sz="3200" dirty="0">
                <a:solidFill>
                  <a:srgbClr val="1F365E"/>
                </a:solidFill>
                <a:latin typeface="Arial"/>
                <a:cs typeface="Arial"/>
              </a:rPr>
              <a:t>CUSTOMIZATION</a:t>
            </a:r>
          </a:p>
        </p:txBody>
      </p:sp>
      <p:sp>
        <p:nvSpPr>
          <p:cNvPr id="8" name="TextBox 7"/>
          <p:cNvSpPr txBox="1"/>
          <p:nvPr/>
        </p:nvSpPr>
        <p:spPr>
          <a:xfrm>
            <a:off x="494899" y="4541664"/>
            <a:ext cx="8255322" cy="507831"/>
          </a:xfrm>
          <a:prstGeom prst="rect">
            <a:avLst/>
          </a:prstGeom>
          <a:noFill/>
        </p:spPr>
        <p:txBody>
          <a:bodyPr wrap="square" rtlCol="0">
            <a:spAutoFit/>
          </a:bodyPr>
          <a:lstStyle/>
          <a:p>
            <a:r>
              <a:rPr lang="en-US" sz="900" dirty="0">
                <a:solidFill>
                  <a:schemeClr val="tx1">
                    <a:lumMod val="50000"/>
                    <a:lumOff val="50000"/>
                  </a:schemeClr>
                </a:solidFill>
              </a:rPr>
              <a:t>All marketing materials (product claims, testimonials, social media posts, etc.) must comply with Nu Skin’s Policies and Procedures—</a:t>
            </a:r>
            <a:br>
              <a:rPr lang="en-US" sz="900" dirty="0">
                <a:solidFill>
                  <a:schemeClr val="tx1">
                    <a:lumMod val="50000"/>
                    <a:lumOff val="50000"/>
                  </a:schemeClr>
                </a:solidFill>
              </a:rPr>
            </a:br>
            <a:r>
              <a:rPr lang="en-US" sz="900" dirty="0">
                <a:solidFill>
                  <a:schemeClr val="tx1">
                    <a:lumMod val="50000"/>
                    <a:lumOff val="50000"/>
                  </a:schemeClr>
                </a:solidFill>
              </a:rPr>
              <a:t>please see the Nu Skin Product Sharing Guidelines at </a:t>
            </a:r>
            <a:r>
              <a:rPr lang="en-US" sz="900" u="sng" dirty="0">
                <a:solidFill>
                  <a:schemeClr val="tx1">
                    <a:lumMod val="50000"/>
                    <a:lumOff val="50000"/>
                  </a:schemeClr>
                </a:solidFill>
                <a:hlinkClick r:id="rId4"/>
              </a:rPr>
              <a:t>https://www.nuskin.com/content/nuskin/en_US/corporate/regulatory_corner.html</a:t>
            </a:r>
            <a:r>
              <a:rPr lang="en-US" sz="900" u="sng" dirty="0">
                <a:solidFill>
                  <a:schemeClr val="tx1">
                    <a:lumMod val="50000"/>
                    <a:lumOff val="50000"/>
                  </a:schemeClr>
                </a:solidFill>
              </a:rPr>
              <a:t> </a:t>
            </a:r>
            <a:br>
              <a:rPr lang="en-US" sz="900" u="sng" dirty="0">
                <a:solidFill>
                  <a:schemeClr val="tx1">
                    <a:lumMod val="50000"/>
                    <a:lumOff val="50000"/>
                  </a:schemeClr>
                </a:solidFill>
              </a:rPr>
            </a:br>
            <a:r>
              <a:rPr lang="en-US" sz="900" dirty="0">
                <a:solidFill>
                  <a:schemeClr val="tx1">
                    <a:lumMod val="50000"/>
                    <a:lumOff val="50000"/>
                  </a:schemeClr>
                </a:solidFill>
              </a:rPr>
              <a:t>for more information about how to properly create your personal story. </a:t>
            </a:r>
            <a:endParaRPr lang="en-US" sz="900" u="sng" dirty="0">
              <a:solidFill>
                <a:schemeClr val="tx1">
                  <a:lumMod val="50000"/>
                  <a:lumOff val="50000"/>
                </a:schemeClr>
              </a:solidFill>
              <a:latin typeface="Arial"/>
              <a:cs typeface="Arial"/>
            </a:endParaRPr>
          </a:p>
        </p:txBody>
      </p:sp>
      <p:sp>
        <p:nvSpPr>
          <p:cNvPr id="9" name="Content Placeholder 2"/>
          <p:cNvSpPr txBox="1">
            <a:spLocks/>
          </p:cNvSpPr>
          <p:nvPr/>
        </p:nvSpPr>
        <p:spPr>
          <a:xfrm>
            <a:off x="4441092" y="389448"/>
            <a:ext cx="2563446" cy="3553410"/>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Font typeface="Arial"/>
              <a:buNone/>
            </a:pPr>
            <a:r>
              <a:rPr lang="en-US" sz="1200" dirty="0">
                <a:solidFill>
                  <a:srgbClr val="3BB0C9"/>
                </a:solidFill>
                <a:latin typeface="Arial"/>
                <a:cs typeface="Arial"/>
              </a:rPr>
              <a:t>TESTIMONIAL EXAMPLE</a:t>
            </a:r>
          </a:p>
          <a:p>
            <a:pPr marL="0" indent="0">
              <a:lnSpc>
                <a:spcPts val="1800"/>
              </a:lnSpc>
              <a:spcBef>
                <a:spcPts val="0"/>
              </a:spcBef>
              <a:buNone/>
            </a:pPr>
            <a:r>
              <a:rPr lang="en-US" sz="1400" dirty="0">
                <a:solidFill>
                  <a:schemeClr val="tx1">
                    <a:lumMod val="50000"/>
                    <a:lumOff val="50000"/>
                  </a:schemeClr>
                </a:solidFill>
                <a:latin typeface="Arial"/>
                <a:cs typeface="Arial"/>
              </a:rPr>
              <a:t>“With the assessment questionnaire, I chose my skin care preferences based on my skin </a:t>
            </a:r>
          </a:p>
          <a:p>
            <a:pPr marL="0" indent="0">
              <a:lnSpc>
                <a:spcPts val="1800"/>
              </a:lnSpc>
              <a:spcBef>
                <a:spcPts val="0"/>
              </a:spcBef>
              <a:buNone/>
            </a:pPr>
            <a:r>
              <a:rPr lang="en-US" sz="1400" dirty="0">
                <a:solidFill>
                  <a:schemeClr val="tx1">
                    <a:lumMod val="50000"/>
                    <a:lumOff val="50000"/>
                  </a:schemeClr>
                </a:solidFill>
                <a:latin typeface="Arial"/>
                <a:cs typeface="Arial"/>
              </a:rPr>
              <a:t>type and environment. Afterward, I received my personal skin care code for my customized</a:t>
            </a:r>
          </a:p>
          <a:p>
            <a:pPr marL="0" indent="0">
              <a:lnSpc>
                <a:spcPts val="1800"/>
              </a:lnSpc>
              <a:spcBef>
                <a:spcPts val="0"/>
              </a:spcBef>
              <a:buNone/>
            </a:pPr>
            <a:r>
              <a:rPr lang="en-US" sz="1400" dirty="0">
                <a:solidFill>
                  <a:schemeClr val="tx1">
                    <a:lumMod val="50000"/>
                    <a:lumOff val="50000"/>
                  </a:schemeClr>
                </a:solidFill>
                <a:latin typeface="Arial"/>
                <a:cs typeface="Arial"/>
              </a:rPr>
              <a:t>products—products that address my personal skin care needs. Because the products </a:t>
            </a:r>
          </a:p>
          <a:p>
            <a:pPr marL="0" indent="0">
              <a:lnSpc>
                <a:spcPts val="1800"/>
              </a:lnSpc>
              <a:spcBef>
                <a:spcPts val="0"/>
              </a:spcBef>
              <a:buNone/>
            </a:pPr>
            <a:r>
              <a:rPr lang="en-US" sz="1400" dirty="0">
                <a:solidFill>
                  <a:schemeClr val="tx1">
                    <a:lumMod val="50000"/>
                    <a:lumOff val="50000"/>
                  </a:schemeClr>
                </a:solidFill>
                <a:latin typeface="Arial"/>
                <a:cs typeface="Arial"/>
              </a:rPr>
              <a:t>are customized, I feel like I’m getting more of the results I want.”</a:t>
            </a:r>
          </a:p>
          <a:p>
            <a:pPr marL="0" indent="0">
              <a:spcBef>
                <a:spcPts val="0"/>
              </a:spcBef>
              <a:buFont typeface="Arial"/>
              <a:buNone/>
            </a:pPr>
            <a:endParaRPr lang="en-US" sz="1400" dirty="0">
              <a:solidFill>
                <a:schemeClr val="tx1">
                  <a:lumMod val="50000"/>
                  <a:lumOff val="50000"/>
                </a:schemeClr>
              </a:solidFill>
              <a:latin typeface="Arial"/>
              <a:cs typeface="Arial"/>
            </a:endParaRPr>
          </a:p>
          <a:p>
            <a:pPr marL="0" indent="0">
              <a:spcBef>
                <a:spcPts val="0"/>
              </a:spcBef>
              <a:buFont typeface="Arial"/>
              <a:buNone/>
            </a:pPr>
            <a:r>
              <a:rPr lang="en-US" sz="1400" dirty="0">
                <a:solidFill>
                  <a:schemeClr val="tx1">
                    <a:lumMod val="50000"/>
                    <a:lumOff val="50000"/>
                  </a:schemeClr>
                </a:solidFill>
                <a:latin typeface="Arial"/>
                <a:cs typeface="Arial"/>
              </a:rPr>
              <a:t>Develop Your Own Testimonial</a:t>
            </a:r>
          </a:p>
          <a:p>
            <a:pPr marL="0" indent="0">
              <a:spcBef>
                <a:spcPts val="0"/>
              </a:spcBef>
              <a:buFont typeface="Arial"/>
              <a:buNone/>
            </a:pPr>
            <a:endParaRPr lang="en-US" sz="1400" dirty="0">
              <a:solidFill>
                <a:schemeClr val="tx1">
                  <a:lumMod val="50000"/>
                  <a:lumOff val="50000"/>
                </a:schemeClr>
              </a:solidFill>
              <a:latin typeface="Arial"/>
              <a:cs typeface="Arial"/>
            </a:endParaRPr>
          </a:p>
        </p:txBody>
      </p:sp>
      <p:cxnSp>
        <p:nvCxnSpPr>
          <p:cNvPr id="10" name="Straight Connector 9"/>
          <p:cNvCxnSpPr/>
          <p:nvPr/>
        </p:nvCxnSpPr>
        <p:spPr>
          <a:xfrm>
            <a:off x="555796" y="3456623"/>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55796" y="3730162"/>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55796" y="4033008"/>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55796" y="4306547"/>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539890" y="3678549"/>
            <a:ext cx="2347418"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4539890" y="3952088"/>
            <a:ext cx="2347418"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539890" y="4261510"/>
            <a:ext cx="2347418"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539890" y="4535049"/>
            <a:ext cx="2347418"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17051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IMG060193sm.jpg"/>
          <p:cNvPicPr>
            <a:picLocks noChangeAspect="1"/>
          </p:cNvPicPr>
          <p:nvPr/>
        </p:nvPicPr>
        <p:blipFill rotWithShape="1">
          <a:blip r:embed="rId2">
            <a:extLst>
              <a:ext uri="{28A0092B-C50C-407E-A947-70E740481C1C}">
                <a14:useLocalDpi xmlns:a14="http://schemas.microsoft.com/office/drawing/2010/main" val="0"/>
              </a:ext>
            </a:extLst>
          </a:blip>
          <a:srcRect t="10036" r="1331" b="2902"/>
          <a:stretch/>
        </p:blipFill>
        <p:spPr>
          <a:xfrm>
            <a:off x="7483592" y="2952749"/>
            <a:ext cx="1584207" cy="2096745"/>
          </a:xfrm>
          <a:prstGeom prst="rect">
            <a:avLst/>
          </a:prstGeom>
        </p:spPr>
      </p:pic>
      <p:pic>
        <p:nvPicPr>
          <p:cNvPr id="2" name="Picture 1"/>
          <p:cNvPicPr>
            <a:picLocks noChangeAspect="1"/>
          </p:cNvPicPr>
          <p:nvPr/>
        </p:nvPicPr>
        <p:blipFill>
          <a:blip r:embed="rId3"/>
          <a:stretch>
            <a:fillRect/>
          </a:stretch>
        </p:blipFill>
        <p:spPr>
          <a:xfrm>
            <a:off x="-42022" y="-59766"/>
            <a:ext cx="325903" cy="5274235"/>
          </a:xfrm>
          <a:prstGeom prst="rect">
            <a:avLst/>
          </a:prstGeom>
        </p:spPr>
      </p:pic>
      <p:sp>
        <p:nvSpPr>
          <p:cNvPr id="3" name="Title 1"/>
          <p:cNvSpPr txBox="1">
            <a:spLocks/>
          </p:cNvSpPr>
          <p:nvPr/>
        </p:nvSpPr>
        <p:spPr>
          <a:xfrm rot="16200000">
            <a:off x="-1463533" y="1744176"/>
            <a:ext cx="2857485" cy="17215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en-US" sz="1300" dirty="0">
                <a:solidFill>
                  <a:schemeClr val="bg1"/>
                </a:solidFill>
                <a:latin typeface="Arial"/>
                <a:cs typeface="Arial"/>
              </a:rPr>
              <a:t>DEVELOP YOUR STORY</a:t>
            </a:r>
          </a:p>
        </p:txBody>
      </p:sp>
      <p:sp>
        <p:nvSpPr>
          <p:cNvPr id="8" name="Content Placeholder 2"/>
          <p:cNvSpPr>
            <a:spLocks noGrp="1"/>
          </p:cNvSpPr>
          <p:nvPr>
            <p:ph idx="1"/>
          </p:nvPr>
        </p:nvSpPr>
        <p:spPr>
          <a:xfrm>
            <a:off x="426859" y="1590090"/>
            <a:ext cx="3776167" cy="3553410"/>
          </a:xfrm>
        </p:spPr>
        <p:txBody>
          <a:bodyPr>
            <a:normAutofit/>
          </a:bodyPr>
          <a:lstStyle/>
          <a:p>
            <a:pPr marL="0" indent="0">
              <a:spcBef>
                <a:spcPts val="0"/>
              </a:spcBef>
              <a:buNone/>
            </a:pPr>
            <a:r>
              <a:rPr lang="en-US" sz="1200" dirty="0">
                <a:solidFill>
                  <a:srgbClr val="3BB0C9"/>
                </a:solidFill>
                <a:latin typeface="Arial"/>
                <a:cs typeface="Arial"/>
              </a:rPr>
              <a:t>PERSONAL MOMENT EXAMPLE</a:t>
            </a:r>
          </a:p>
          <a:p>
            <a:pPr marL="0" indent="0">
              <a:lnSpc>
                <a:spcPts val="1800"/>
              </a:lnSpc>
              <a:buNone/>
            </a:pPr>
            <a:r>
              <a:rPr lang="en-US" sz="1400" dirty="0">
                <a:solidFill>
                  <a:schemeClr val="tx1">
                    <a:lumMod val="50000"/>
                    <a:lumOff val="50000"/>
                  </a:schemeClr>
                </a:solidFill>
                <a:latin typeface="Arial"/>
                <a:cs typeface="Arial"/>
              </a:rPr>
              <a:t>“I love technology and am always one of the first to buy the latest smartphone or gadget. I’m always on the lookout for what’s hip and am excited to get my hands on the newest must-have gadgets.”</a:t>
            </a:r>
          </a:p>
          <a:p>
            <a:pPr marL="0" indent="0">
              <a:spcBef>
                <a:spcPts val="0"/>
              </a:spcBef>
              <a:buNone/>
            </a:pPr>
            <a:endParaRPr lang="en-US" sz="1400" dirty="0">
              <a:solidFill>
                <a:schemeClr val="tx1">
                  <a:lumMod val="50000"/>
                  <a:lumOff val="50000"/>
                </a:schemeClr>
              </a:solidFill>
              <a:latin typeface="Arial"/>
              <a:cs typeface="Arial"/>
            </a:endParaRPr>
          </a:p>
          <a:p>
            <a:pPr marL="0" indent="0">
              <a:spcBef>
                <a:spcPts val="0"/>
              </a:spcBef>
              <a:buNone/>
            </a:pPr>
            <a:r>
              <a:rPr lang="en-US" sz="1400" dirty="0">
                <a:solidFill>
                  <a:schemeClr val="tx1">
                    <a:lumMod val="50000"/>
                    <a:lumOff val="50000"/>
                  </a:schemeClr>
                </a:solidFill>
                <a:latin typeface="Arial"/>
                <a:cs typeface="Arial"/>
              </a:rPr>
              <a:t>Develop Your Own Personal Moment</a:t>
            </a:r>
          </a:p>
        </p:txBody>
      </p:sp>
      <p:sp>
        <p:nvSpPr>
          <p:cNvPr id="9" name="Title 1"/>
          <p:cNvSpPr txBox="1">
            <a:spLocks/>
          </p:cNvSpPr>
          <p:nvPr/>
        </p:nvSpPr>
        <p:spPr>
          <a:xfrm>
            <a:off x="421404" y="481722"/>
            <a:ext cx="8191500" cy="6222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solidFill>
                  <a:srgbClr val="1F365E"/>
                </a:solidFill>
                <a:latin typeface="Arial"/>
                <a:cs typeface="Arial"/>
              </a:rPr>
              <a:t>Your story about</a:t>
            </a:r>
          </a:p>
          <a:p>
            <a:pPr algn="l"/>
            <a:r>
              <a:rPr lang="en-US" sz="3200" dirty="0">
                <a:solidFill>
                  <a:srgbClr val="1F365E"/>
                </a:solidFill>
                <a:latin typeface="Arial"/>
                <a:cs typeface="Arial"/>
              </a:rPr>
              <a:t>EXCLUSIVITY AND SMART TECHNOLOGY</a:t>
            </a:r>
          </a:p>
        </p:txBody>
      </p:sp>
      <p:sp>
        <p:nvSpPr>
          <p:cNvPr id="10" name="TextBox 9"/>
          <p:cNvSpPr txBox="1"/>
          <p:nvPr/>
        </p:nvSpPr>
        <p:spPr>
          <a:xfrm>
            <a:off x="494899" y="4541664"/>
            <a:ext cx="8255322" cy="507831"/>
          </a:xfrm>
          <a:prstGeom prst="rect">
            <a:avLst/>
          </a:prstGeom>
          <a:noFill/>
        </p:spPr>
        <p:txBody>
          <a:bodyPr wrap="square" rtlCol="0">
            <a:spAutoFit/>
          </a:bodyPr>
          <a:lstStyle/>
          <a:p>
            <a:r>
              <a:rPr lang="en-US" sz="900" dirty="0">
                <a:solidFill>
                  <a:schemeClr val="tx1">
                    <a:lumMod val="50000"/>
                    <a:lumOff val="50000"/>
                  </a:schemeClr>
                </a:solidFill>
              </a:rPr>
              <a:t>All marketing materials (product claims, testimonials, social media posts, etc.) must comply with Nu Skin’s Policies and Procedures—</a:t>
            </a:r>
            <a:br>
              <a:rPr lang="en-US" sz="900" dirty="0">
                <a:solidFill>
                  <a:schemeClr val="tx1">
                    <a:lumMod val="50000"/>
                    <a:lumOff val="50000"/>
                  </a:schemeClr>
                </a:solidFill>
              </a:rPr>
            </a:br>
            <a:r>
              <a:rPr lang="en-US" sz="900" dirty="0">
                <a:solidFill>
                  <a:schemeClr val="tx1">
                    <a:lumMod val="50000"/>
                    <a:lumOff val="50000"/>
                  </a:schemeClr>
                </a:solidFill>
              </a:rPr>
              <a:t>please see the Nu Skin Product Sharing Guidelines at </a:t>
            </a:r>
            <a:r>
              <a:rPr lang="en-US" sz="900" u="sng" dirty="0">
                <a:solidFill>
                  <a:schemeClr val="tx1">
                    <a:lumMod val="50000"/>
                    <a:lumOff val="50000"/>
                  </a:schemeClr>
                </a:solidFill>
                <a:hlinkClick r:id="rId4"/>
              </a:rPr>
              <a:t>https://www.nuskin.com/content/nuskin/en_US/corporate/regulatory_corner.html</a:t>
            </a:r>
            <a:r>
              <a:rPr lang="en-US" sz="900" u="sng" dirty="0">
                <a:solidFill>
                  <a:schemeClr val="tx1">
                    <a:lumMod val="50000"/>
                    <a:lumOff val="50000"/>
                  </a:schemeClr>
                </a:solidFill>
              </a:rPr>
              <a:t> </a:t>
            </a:r>
            <a:br>
              <a:rPr lang="en-US" sz="900" u="sng" dirty="0">
                <a:solidFill>
                  <a:schemeClr val="tx1">
                    <a:lumMod val="50000"/>
                    <a:lumOff val="50000"/>
                  </a:schemeClr>
                </a:solidFill>
              </a:rPr>
            </a:br>
            <a:r>
              <a:rPr lang="en-US" sz="900" dirty="0">
                <a:solidFill>
                  <a:schemeClr val="tx1">
                    <a:lumMod val="50000"/>
                    <a:lumOff val="50000"/>
                  </a:schemeClr>
                </a:solidFill>
              </a:rPr>
              <a:t>for more information about how to properly create your personal story. </a:t>
            </a:r>
            <a:endParaRPr lang="en-US" sz="900" u="sng" dirty="0">
              <a:solidFill>
                <a:schemeClr val="tx1">
                  <a:lumMod val="50000"/>
                  <a:lumOff val="50000"/>
                </a:schemeClr>
              </a:solidFill>
              <a:latin typeface="Arial"/>
              <a:cs typeface="Arial"/>
            </a:endParaRPr>
          </a:p>
        </p:txBody>
      </p:sp>
      <p:sp>
        <p:nvSpPr>
          <p:cNvPr id="11" name="Content Placeholder 2"/>
          <p:cNvSpPr txBox="1">
            <a:spLocks/>
          </p:cNvSpPr>
          <p:nvPr/>
        </p:nvSpPr>
        <p:spPr>
          <a:xfrm>
            <a:off x="4216404" y="1590090"/>
            <a:ext cx="3776167" cy="355341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Font typeface="Arial"/>
              <a:buNone/>
            </a:pPr>
            <a:r>
              <a:rPr lang="en-US" sz="1200" dirty="0">
                <a:solidFill>
                  <a:srgbClr val="3BB0C9"/>
                </a:solidFill>
                <a:latin typeface="Arial"/>
                <a:cs typeface="Arial"/>
              </a:rPr>
              <a:t>TESTIMONIAL EXAMPLE</a:t>
            </a:r>
          </a:p>
          <a:p>
            <a:pPr marL="0" indent="0">
              <a:lnSpc>
                <a:spcPts val="1800"/>
              </a:lnSpc>
              <a:buNone/>
            </a:pPr>
            <a:r>
              <a:rPr lang="en-US" sz="1400" dirty="0">
                <a:solidFill>
                  <a:srgbClr val="7F7F7F"/>
                </a:solidFill>
                <a:latin typeface="Arial"/>
                <a:cs typeface="Arial"/>
              </a:rPr>
              <a:t>“</a:t>
            </a:r>
            <a:r>
              <a:rPr lang="en-US" sz="1400" dirty="0" err="1">
                <a:solidFill>
                  <a:srgbClr val="7F7F7F"/>
                </a:solidFill>
                <a:latin typeface="Arial"/>
                <a:cs typeface="Arial"/>
              </a:rPr>
              <a:t>ageLOC</a:t>
            </a:r>
            <a:r>
              <a:rPr lang="en-US" sz="1400" dirty="0">
                <a:solidFill>
                  <a:srgbClr val="7F7F7F"/>
                </a:solidFill>
                <a:latin typeface="Arial"/>
                <a:cs typeface="Arial"/>
              </a:rPr>
              <a:t> Me is amazing and so high-tech. It’s the perfect solution for someone like me. I also love that the system ‘learns’ my routine and has a variety of modes I can choose from based on my preferences.”</a:t>
            </a:r>
          </a:p>
          <a:p>
            <a:pPr marL="0" indent="0">
              <a:spcBef>
                <a:spcPts val="0"/>
              </a:spcBef>
              <a:buFont typeface="Arial"/>
              <a:buNone/>
            </a:pPr>
            <a:endParaRPr lang="en-US" sz="1400" dirty="0">
              <a:solidFill>
                <a:schemeClr val="tx1">
                  <a:lumMod val="50000"/>
                  <a:lumOff val="50000"/>
                </a:schemeClr>
              </a:solidFill>
              <a:latin typeface="Arial"/>
              <a:cs typeface="Arial"/>
            </a:endParaRPr>
          </a:p>
          <a:p>
            <a:pPr marL="0" indent="0">
              <a:spcBef>
                <a:spcPts val="0"/>
              </a:spcBef>
              <a:buFont typeface="Arial"/>
              <a:buNone/>
            </a:pPr>
            <a:r>
              <a:rPr lang="en-US" sz="1400" dirty="0">
                <a:solidFill>
                  <a:schemeClr val="tx1">
                    <a:lumMod val="50000"/>
                    <a:lumOff val="50000"/>
                  </a:schemeClr>
                </a:solidFill>
                <a:latin typeface="Arial"/>
                <a:cs typeface="Arial"/>
              </a:rPr>
              <a:t>Develop Your Own Testimonial</a:t>
            </a:r>
          </a:p>
          <a:p>
            <a:pPr marL="0" indent="0">
              <a:spcBef>
                <a:spcPts val="0"/>
              </a:spcBef>
              <a:buFont typeface="Arial"/>
              <a:buNone/>
            </a:pPr>
            <a:endParaRPr lang="en-US" sz="1400" dirty="0">
              <a:solidFill>
                <a:schemeClr val="tx1">
                  <a:lumMod val="50000"/>
                  <a:lumOff val="50000"/>
                </a:schemeClr>
              </a:solidFill>
              <a:latin typeface="Arial"/>
              <a:cs typeface="Arial"/>
            </a:endParaRPr>
          </a:p>
        </p:txBody>
      </p:sp>
      <p:cxnSp>
        <p:nvCxnSpPr>
          <p:cNvPr id="13" name="Straight Connector 12"/>
          <p:cNvCxnSpPr/>
          <p:nvPr/>
        </p:nvCxnSpPr>
        <p:spPr>
          <a:xfrm>
            <a:off x="555796" y="3644869"/>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55796" y="3937947"/>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55796" y="4231023"/>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287648" y="3743504"/>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287648" y="4017043"/>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287648" y="4309175"/>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81956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RM15020008_185+white.jpg"/>
          <p:cNvPicPr>
            <a:picLocks noChangeAspect="1"/>
          </p:cNvPicPr>
          <p:nvPr/>
        </p:nvPicPr>
        <p:blipFill rotWithShape="1">
          <a:blip r:embed="rId2">
            <a:extLst>
              <a:ext uri="{28A0092B-C50C-407E-A947-70E740481C1C}">
                <a14:useLocalDpi xmlns:a14="http://schemas.microsoft.com/office/drawing/2010/main" val="0"/>
              </a:ext>
            </a:extLst>
          </a:blip>
          <a:srcRect l="-45562" t="-44075" r="15267" b="12105"/>
          <a:stretch/>
        </p:blipFill>
        <p:spPr>
          <a:xfrm>
            <a:off x="3901595" y="1149377"/>
            <a:ext cx="5257800" cy="3994123"/>
          </a:xfrm>
          <a:prstGeom prst="rect">
            <a:avLst/>
          </a:prstGeom>
        </p:spPr>
      </p:pic>
      <p:pic>
        <p:nvPicPr>
          <p:cNvPr id="2" name="Picture 1"/>
          <p:cNvPicPr>
            <a:picLocks noChangeAspect="1"/>
          </p:cNvPicPr>
          <p:nvPr/>
        </p:nvPicPr>
        <p:blipFill>
          <a:blip r:embed="rId3"/>
          <a:stretch>
            <a:fillRect/>
          </a:stretch>
        </p:blipFill>
        <p:spPr>
          <a:xfrm>
            <a:off x="-42022" y="-59766"/>
            <a:ext cx="325903" cy="5274235"/>
          </a:xfrm>
          <a:prstGeom prst="rect">
            <a:avLst/>
          </a:prstGeom>
        </p:spPr>
      </p:pic>
      <p:sp>
        <p:nvSpPr>
          <p:cNvPr id="3" name="Title 1"/>
          <p:cNvSpPr txBox="1">
            <a:spLocks/>
          </p:cNvSpPr>
          <p:nvPr/>
        </p:nvSpPr>
        <p:spPr>
          <a:xfrm rot="16200000">
            <a:off x="-1463533" y="1744176"/>
            <a:ext cx="2857485" cy="17215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en-US" sz="1300" dirty="0">
                <a:solidFill>
                  <a:schemeClr val="bg1"/>
                </a:solidFill>
                <a:latin typeface="Arial"/>
                <a:cs typeface="Arial"/>
              </a:rPr>
              <a:t>DEVELOP YOUR STORY</a:t>
            </a:r>
          </a:p>
        </p:txBody>
      </p:sp>
      <p:sp>
        <p:nvSpPr>
          <p:cNvPr id="4" name="Content Placeholder 2"/>
          <p:cNvSpPr>
            <a:spLocks noGrp="1"/>
          </p:cNvSpPr>
          <p:nvPr>
            <p:ph idx="1"/>
          </p:nvPr>
        </p:nvSpPr>
        <p:spPr>
          <a:xfrm>
            <a:off x="426859" y="1590090"/>
            <a:ext cx="3776167" cy="3553410"/>
          </a:xfrm>
        </p:spPr>
        <p:txBody>
          <a:bodyPr>
            <a:normAutofit/>
          </a:bodyPr>
          <a:lstStyle/>
          <a:p>
            <a:pPr marL="0" indent="0">
              <a:spcBef>
                <a:spcPts val="0"/>
              </a:spcBef>
              <a:buNone/>
            </a:pPr>
            <a:r>
              <a:rPr lang="en-US" sz="1200" dirty="0">
                <a:solidFill>
                  <a:srgbClr val="3BB0C9"/>
                </a:solidFill>
                <a:latin typeface="Arial"/>
                <a:cs typeface="Arial"/>
              </a:rPr>
              <a:t>PERSONAL MOMENT EXAMPLE</a:t>
            </a:r>
          </a:p>
          <a:p>
            <a:pPr marL="0" indent="0">
              <a:lnSpc>
                <a:spcPts val="1800"/>
              </a:lnSpc>
              <a:buNone/>
            </a:pPr>
            <a:r>
              <a:rPr lang="en-US" sz="1400" dirty="0">
                <a:solidFill>
                  <a:schemeClr val="tx1">
                    <a:lumMod val="50000"/>
                    <a:lumOff val="50000"/>
                  </a:schemeClr>
                </a:solidFill>
                <a:latin typeface="Arial"/>
                <a:cs typeface="Arial"/>
              </a:rPr>
              <a:t>“I often don’t realize my skin care products are almost out until I squeeze the tubes and nothing comes out. It can be such an inconvenience to suddenly have to run out the next day to get more product.”</a:t>
            </a:r>
            <a:endParaRPr lang="en-US" sz="1400" dirty="0">
              <a:solidFill>
                <a:srgbClr val="FF0000"/>
              </a:solidFill>
              <a:latin typeface="Arial"/>
              <a:cs typeface="Arial"/>
            </a:endParaRPr>
          </a:p>
          <a:p>
            <a:pPr marL="0" indent="0">
              <a:spcBef>
                <a:spcPts val="0"/>
              </a:spcBef>
              <a:buNone/>
            </a:pPr>
            <a:endParaRPr lang="en-US" sz="1400" dirty="0">
              <a:solidFill>
                <a:schemeClr val="tx1">
                  <a:lumMod val="50000"/>
                  <a:lumOff val="50000"/>
                </a:schemeClr>
              </a:solidFill>
              <a:latin typeface="Arial"/>
              <a:cs typeface="Arial"/>
            </a:endParaRPr>
          </a:p>
          <a:p>
            <a:pPr marL="0" indent="0">
              <a:spcBef>
                <a:spcPts val="0"/>
              </a:spcBef>
              <a:buNone/>
            </a:pPr>
            <a:r>
              <a:rPr lang="en-US" sz="1400" dirty="0">
                <a:solidFill>
                  <a:schemeClr val="tx1">
                    <a:lumMod val="50000"/>
                    <a:lumOff val="50000"/>
                  </a:schemeClr>
                </a:solidFill>
                <a:latin typeface="Arial"/>
                <a:cs typeface="Arial"/>
              </a:rPr>
              <a:t>Develop Your Own Personal Moment</a:t>
            </a:r>
          </a:p>
        </p:txBody>
      </p:sp>
      <p:sp>
        <p:nvSpPr>
          <p:cNvPr id="5" name="Title 1"/>
          <p:cNvSpPr txBox="1">
            <a:spLocks/>
          </p:cNvSpPr>
          <p:nvPr/>
        </p:nvSpPr>
        <p:spPr>
          <a:xfrm>
            <a:off x="421404" y="481722"/>
            <a:ext cx="8191500" cy="6222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solidFill>
                  <a:srgbClr val="1F365E"/>
                </a:solidFill>
                <a:latin typeface="Arial"/>
                <a:cs typeface="Arial"/>
              </a:rPr>
              <a:t>Your story about</a:t>
            </a:r>
          </a:p>
          <a:p>
            <a:pPr algn="l"/>
            <a:r>
              <a:rPr lang="en-US" sz="3200" dirty="0">
                <a:solidFill>
                  <a:srgbClr val="1F365E"/>
                </a:solidFill>
                <a:latin typeface="Arial"/>
                <a:cs typeface="Arial"/>
              </a:rPr>
              <a:t>SIMPLICITY AND CONVENIENCE</a:t>
            </a:r>
          </a:p>
        </p:txBody>
      </p:sp>
      <p:sp>
        <p:nvSpPr>
          <p:cNvPr id="6" name="TextBox 5"/>
          <p:cNvSpPr txBox="1"/>
          <p:nvPr/>
        </p:nvSpPr>
        <p:spPr>
          <a:xfrm>
            <a:off x="494899" y="4541664"/>
            <a:ext cx="8255322" cy="507831"/>
          </a:xfrm>
          <a:prstGeom prst="rect">
            <a:avLst/>
          </a:prstGeom>
          <a:noFill/>
        </p:spPr>
        <p:txBody>
          <a:bodyPr wrap="square" rtlCol="0">
            <a:spAutoFit/>
          </a:bodyPr>
          <a:lstStyle/>
          <a:p>
            <a:r>
              <a:rPr lang="en-US" sz="900" dirty="0">
                <a:solidFill>
                  <a:schemeClr val="tx1">
                    <a:lumMod val="50000"/>
                    <a:lumOff val="50000"/>
                  </a:schemeClr>
                </a:solidFill>
              </a:rPr>
              <a:t>All marketing materials (product claims, testimonials, social media posts, etc.) must comply with Nu Skin’s Policies and Procedures—</a:t>
            </a:r>
            <a:br>
              <a:rPr lang="en-US" sz="900" dirty="0">
                <a:solidFill>
                  <a:schemeClr val="tx1">
                    <a:lumMod val="50000"/>
                    <a:lumOff val="50000"/>
                  </a:schemeClr>
                </a:solidFill>
              </a:rPr>
            </a:br>
            <a:r>
              <a:rPr lang="en-US" sz="900" dirty="0">
                <a:solidFill>
                  <a:schemeClr val="tx1">
                    <a:lumMod val="50000"/>
                    <a:lumOff val="50000"/>
                  </a:schemeClr>
                </a:solidFill>
              </a:rPr>
              <a:t>please see the Nu Skin Product Sharing Guidelines at </a:t>
            </a:r>
            <a:r>
              <a:rPr lang="en-US" sz="900" u="sng" dirty="0">
                <a:solidFill>
                  <a:schemeClr val="tx1">
                    <a:lumMod val="50000"/>
                    <a:lumOff val="50000"/>
                  </a:schemeClr>
                </a:solidFill>
                <a:hlinkClick r:id="rId4"/>
              </a:rPr>
              <a:t>https://www.nuskin.com/content/nuskin/en_US/corporate/regulatory_corner.html</a:t>
            </a:r>
            <a:r>
              <a:rPr lang="en-US" sz="900" u="sng" dirty="0">
                <a:solidFill>
                  <a:schemeClr val="tx1">
                    <a:lumMod val="50000"/>
                    <a:lumOff val="50000"/>
                  </a:schemeClr>
                </a:solidFill>
              </a:rPr>
              <a:t> </a:t>
            </a:r>
            <a:br>
              <a:rPr lang="en-US" sz="900" u="sng" dirty="0">
                <a:solidFill>
                  <a:schemeClr val="tx1">
                    <a:lumMod val="50000"/>
                    <a:lumOff val="50000"/>
                  </a:schemeClr>
                </a:solidFill>
              </a:rPr>
            </a:br>
            <a:r>
              <a:rPr lang="en-US" sz="900" dirty="0">
                <a:solidFill>
                  <a:schemeClr val="tx1">
                    <a:lumMod val="50000"/>
                    <a:lumOff val="50000"/>
                  </a:schemeClr>
                </a:solidFill>
              </a:rPr>
              <a:t>for more information about how to properly create your personal story. </a:t>
            </a:r>
            <a:endParaRPr lang="en-US" sz="900" u="sng" dirty="0">
              <a:solidFill>
                <a:schemeClr val="tx1">
                  <a:lumMod val="50000"/>
                  <a:lumOff val="50000"/>
                </a:schemeClr>
              </a:solidFill>
              <a:latin typeface="Arial"/>
              <a:cs typeface="Arial"/>
            </a:endParaRPr>
          </a:p>
        </p:txBody>
      </p:sp>
      <p:sp>
        <p:nvSpPr>
          <p:cNvPr id="7" name="Content Placeholder 2"/>
          <p:cNvSpPr txBox="1">
            <a:spLocks/>
          </p:cNvSpPr>
          <p:nvPr/>
        </p:nvSpPr>
        <p:spPr>
          <a:xfrm>
            <a:off x="4216404" y="1590090"/>
            <a:ext cx="3776167" cy="355341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Font typeface="Arial"/>
              <a:buNone/>
            </a:pPr>
            <a:r>
              <a:rPr lang="en-US" sz="1200" dirty="0">
                <a:solidFill>
                  <a:srgbClr val="3BB0C9"/>
                </a:solidFill>
                <a:latin typeface="Arial"/>
                <a:cs typeface="Arial"/>
              </a:rPr>
              <a:t>TESTIMONIAL EXAMPLE</a:t>
            </a:r>
          </a:p>
          <a:p>
            <a:pPr marL="0" indent="0">
              <a:lnSpc>
                <a:spcPts val="1800"/>
              </a:lnSpc>
              <a:buNone/>
            </a:pPr>
            <a:r>
              <a:rPr lang="en-US" sz="1400" dirty="0">
                <a:solidFill>
                  <a:schemeClr val="tx1">
                    <a:lumMod val="50000"/>
                    <a:lumOff val="50000"/>
                  </a:schemeClr>
                </a:solidFill>
                <a:latin typeface="Arial"/>
                <a:cs typeface="Arial"/>
              </a:rPr>
              <a:t>“With </a:t>
            </a:r>
            <a:r>
              <a:rPr lang="en-US" sz="1400" dirty="0" err="1">
                <a:solidFill>
                  <a:schemeClr val="tx1">
                    <a:lumMod val="50000"/>
                    <a:lumOff val="50000"/>
                  </a:schemeClr>
                </a:solidFill>
                <a:latin typeface="Arial"/>
                <a:cs typeface="Arial"/>
              </a:rPr>
              <a:t>ageLOC</a:t>
            </a:r>
            <a:r>
              <a:rPr lang="en-US" sz="1400" dirty="0">
                <a:solidFill>
                  <a:schemeClr val="tx1">
                    <a:lumMod val="50000"/>
                    <a:lumOff val="50000"/>
                  </a:schemeClr>
                </a:solidFill>
                <a:latin typeface="Arial"/>
                <a:cs typeface="Arial"/>
              </a:rPr>
              <a:t> Me, I get an automatic refill delivery every month, and the system keeps track of my doses. So I never have to worry that I’m going to run out of product. </a:t>
            </a:r>
            <a:r>
              <a:rPr lang="en-US" sz="1400" dirty="0" err="1">
                <a:solidFill>
                  <a:schemeClr val="tx1">
                    <a:lumMod val="50000"/>
                    <a:lumOff val="50000"/>
                  </a:schemeClr>
                </a:solidFill>
                <a:latin typeface="Arial"/>
                <a:cs typeface="Arial"/>
              </a:rPr>
              <a:t>ageLOC</a:t>
            </a:r>
            <a:r>
              <a:rPr lang="en-US" sz="1400" dirty="0">
                <a:solidFill>
                  <a:schemeClr val="tx1">
                    <a:lumMod val="50000"/>
                    <a:lumOff val="50000"/>
                  </a:schemeClr>
                </a:solidFill>
                <a:latin typeface="Arial"/>
                <a:cs typeface="Arial"/>
              </a:rPr>
              <a:t> Me gives me the perfect dose every time and is so simple to use.” </a:t>
            </a:r>
          </a:p>
          <a:p>
            <a:pPr marL="0" indent="0">
              <a:spcBef>
                <a:spcPts val="0"/>
              </a:spcBef>
              <a:buFont typeface="Arial"/>
              <a:buNone/>
            </a:pPr>
            <a:endParaRPr lang="en-US" sz="1400" dirty="0">
              <a:solidFill>
                <a:schemeClr val="tx1">
                  <a:lumMod val="50000"/>
                  <a:lumOff val="50000"/>
                </a:schemeClr>
              </a:solidFill>
              <a:latin typeface="Arial"/>
              <a:cs typeface="Arial"/>
            </a:endParaRPr>
          </a:p>
          <a:p>
            <a:pPr marL="0" indent="0">
              <a:spcBef>
                <a:spcPts val="0"/>
              </a:spcBef>
              <a:buFont typeface="Arial"/>
              <a:buNone/>
            </a:pPr>
            <a:r>
              <a:rPr lang="en-US" sz="1400" dirty="0">
                <a:solidFill>
                  <a:schemeClr val="tx1">
                    <a:lumMod val="50000"/>
                    <a:lumOff val="50000"/>
                  </a:schemeClr>
                </a:solidFill>
                <a:latin typeface="Arial"/>
                <a:cs typeface="Arial"/>
              </a:rPr>
              <a:t>Develop Your Own Testimonial</a:t>
            </a:r>
          </a:p>
          <a:p>
            <a:pPr marL="0" indent="0">
              <a:spcBef>
                <a:spcPts val="0"/>
              </a:spcBef>
              <a:buFont typeface="Arial"/>
              <a:buNone/>
            </a:pPr>
            <a:endParaRPr lang="en-US" sz="1400" dirty="0">
              <a:solidFill>
                <a:schemeClr val="tx1">
                  <a:lumMod val="50000"/>
                  <a:lumOff val="50000"/>
                </a:schemeClr>
              </a:solidFill>
              <a:latin typeface="Arial"/>
              <a:cs typeface="Arial"/>
            </a:endParaRPr>
          </a:p>
        </p:txBody>
      </p:sp>
      <p:cxnSp>
        <p:nvCxnSpPr>
          <p:cNvPr id="8" name="Straight Connector 7"/>
          <p:cNvCxnSpPr/>
          <p:nvPr/>
        </p:nvCxnSpPr>
        <p:spPr>
          <a:xfrm>
            <a:off x="555796" y="3644869"/>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55796" y="3937947"/>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555796" y="4231023"/>
            <a:ext cx="3293281"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4287648" y="3923567"/>
            <a:ext cx="2770377"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287648" y="4197106"/>
            <a:ext cx="2900552"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287648" y="4489238"/>
            <a:ext cx="3024377" cy="0"/>
          </a:xfrm>
          <a:prstGeom prst="line">
            <a:avLst/>
          </a:prstGeom>
          <a:ln w="63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37513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M0930250Background_048_Blue_NSERUM3.jpg"/>
          <p:cNvPicPr>
            <a:picLocks noChangeAspect="1"/>
          </p:cNvPicPr>
          <p:nvPr/>
        </p:nvPicPr>
        <p:blipFill rotWithShape="1">
          <a:blip r:embed="rId2">
            <a:extLst>
              <a:ext uri="{28A0092B-C50C-407E-A947-70E740481C1C}">
                <a14:useLocalDpi xmlns:a14="http://schemas.microsoft.com/office/drawing/2010/main" val="0"/>
              </a:ext>
            </a:extLst>
          </a:blip>
          <a:srcRect t="17728" r="-752" b="6270"/>
          <a:stretch/>
        </p:blipFill>
        <p:spPr>
          <a:xfrm>
            <a:off x="0" y="0"/>
            <a:ext cx="9212716" cy="5212206"/>
          </a:xfrm>
          <a:prstGeom prst="rect">
            <a:avLst/>
          </a:prstGeom>
        </p:spPr>
      </p:pic>
      <p:sp>
        <p:nvSpPr>
          <p:cNvPr id="5" name="Title 1"/>
          <p:cNvSpPr txBox="1">
            <a:spLocks/>
          </p:cNvSpPr>
          <p:nvPr/>
        </p:nvSpPr>
        <p:spPr>
          <a:xfrm>
            <a:off x="438158" y="2097088"/>
            <a:ext cx="8705841" cy="123371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en-US" sz="5000" dirty="0">
                <a:solidFill>
                  <a:schemeClr val="bg1"/>
                </a:solidFill>
                <a:latin typeface="Arial"/>
                <a:cs typeface="Arial"/>
              </a:rPr>
              <a:t>SHARE: TIPS AND IDEAS</a:t>
            </a:r>
          </a:p>
        </p:txBody>
      </p:sp>
      <p:pic>
        <p:nvPicPr>
          <p:cNvPr id="7" name="Picture 6"/>
          <p:cNvPicPr>
            <a:picLocks noChangeAspect="1"/>
          </p:cNvPicPr>
          <p:nvPr/>
        </p:nvPicPr>
        <p:blipFill>
          <a:blip r:embed="rId3"/>
          <a:stretch>
            <a:fillRect/>
          </a:stretch>
        </p:blipFill>
        <p:spPr>
          <a:xfrm>
            <a:off x="5975556" y="4431370"/>
            <a:ext cx="2847024" cy="417080"/>
          </a:xfrm>
          <a:prstGeom prst="rect">
            <a:avLst/>
          </a:prstGeom>
        </p:spPr>
      </p:pic>
    </p:spTree>
    <p:extLst>
      <p:ext uri="{BB962C8B-B14F-4D97-AF65-F5344CB8AC3E}">
        <p14:creationId xmlns:p14="http://schemas.microsoft.com/office/powerpoint/2010/main" val="11139608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2021" y="-59766"/>
            <a:ext cx="325902" cy="5290926"/>
          </a:xfrm>
          <a:prstGeom prst="rect">
            <a:avLst/>
          </a:prstGeom>
        </p:spPr>
      </p:pic>
      <p:sp>
        <p:nvSpPr>
          <p:cNvPr id="5" name="Title 1"/>
          <p:cNvSpPr txBox="1">
            <a:spLocks/>
          </p:cNvSpPr>
          <p:nvPr/>
        </p:nvSpPr>
        <p:spPr>
          <a:xfrm rot="16200000">
            <a:off x="-1463533" y="1744176"/>
            <a:ext cx="2857485" cy="17215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en-US" sz="1300" dirty="0">
                <a:solidFill>
                  <a:schemeClr val="bg1"/>
                </a:solidFill>
                <a:latin typeface="Arial"/>
                <a:cs typeface="Arial"/>
              </a:rPr>
              <a:t>SHARE TIPS AND IDEAS</a:t>
            </a:r>
          </a:p>
        </p:txBody>
      </p:sp>
      <p:sp>
        <p:nvSpPr>
          <p:cNvPr id="7" name="Content Placeholder 2"/>
          <p:cNvSpPr>
            <a:spLocks noGrp="1"/>
          </p:cNvSpPr>
          <p:nvPr>
            <p:ph idx="1"/>
          </p:nvPr>
        </p:nvSpPr>
        <p:spPr>
          <a:xfrm>
            <a:off x="472722" y="822527"/>
            <a:ext cx="8328378" cy="4240256"/>
          </a:xfrm>
        </p:spPr>
        <p:txBody>
          <a:bodyPr>
            <a:noAutofit/>
          </a:bodyPr>
          <a:lstStyle/>
          <a:p>
            <a:pPr marL="0" indent="0">
              <a:buNone/>
            </a:pPr>
            <a:r>
              <a:rPr lang="en-US" sz="1800" dirty="0">
                <a:solidFill>
                  <a:srgbClr val="8293CB"/>
                </a:solidFill>
                <a:latin typeface="Arial"/>
              </a:rPr>
              <a:t>Now that you’ve developed a personal story and testimonial, you can more easily talk about your experience in a natural way with others.</a:t>
            </a:r>
          </a:p>
          <a:p>
            <a:pPr marL="0" indent="0">
              <a:buNone/>
            </a:pPr>
            <a:endParaRPr lang="en-US" sz="1800" dirty="0">
              <a:solidFill>
                <a:schemeClr val="tx1">
                  <a:lumMod val="50000"/>
                  <a:lumOff val="50000"/>
                </a:schemeClr>
              </a:solidFill>
              <a:latin typeface="Arial"/>
            </a:endParaRPr>
          </a:p>
          <a:p>
            <a:pPr marL="0" indent="0">
              <a:buNone/>
            </a:pPr>
            <a:r>
              <a:rPr lang="en-US" sz="1200" dirty="0">
                <a:solidFill>
                  <a:schemeClr val="tx1">
                    <a:lumMod val="50000"/>
                    <a:lumOff val="50000"/>
                  </a:schemeClr>
                </a:solidFill>
                <a:latin typeface="Arial"/>
                <a:cs typeface="Arial"/>
              </a:rPr>
              <a:t>SOME OPPORTUNITIES FOR CONVERSATION:</a:t>
            </a:r>
          </a:p>
          <a:p>
            <a:pPr marL="0" indent="0">
              <a:buNone/>
            </a:pPr>
            <a:r>
              <a:rPr lang="en-US" sz="1400" dirty="0">
                <a:solidFill>
                  <a:srgbClr val="8293CB"/>
                </a:solidFill>
                <a:latin typeface="Arial"/>
                <a:cs typeface="Arial"/>
              </a:rPr>
              <a:t>Response to a compliment or inquiry</a:t>
            </a:r>
          </a:p>
          <a:p>
            <a:pPr lvl="1"/>
            <a:r>
              <a:rPr lang="en-US" sz="1400" dirty="0">
                <a:solidFill>
                  <a:schemeClr val="tx1">
                    <a:lumMod val="50000"/>
                    <a:lumOff val="50000"/>
                  </a:schemeClr>
                </a:solidFill>
                <a:latin typeface="Arial"/>
                <a:cs typeface="Arial"/>
              </a:rPr>
              <a:t>You look great. Are you doing something different?</a:t>
            </a:r>
          </a:p>
          <a:p>
            <a:pPr marL="914400" lvl="2" indent="0">
              <a:buNone/>
            </a:pPr>
            <a:r>
              <a:rPr lang="en-US" sz="1400" dirty="0">
                <a:solidFill>
                  <a:schemeClr val="tx1">
                    <a:lumMod val="50000"/>
                    <a:lumOff val="50000"/>
                  </a:schemeClr>
                </a:solidFill>
                <a:latin typeface="Arial"/>
                <a:cs typeface="Arial"/>
              </a:rPr>
              <a:t>Yes, actually. I was having a hard time sticking with a skin care routine </a:t>
            </a:r>
            <a:br>
              <a:rPr lang="en-US" sz="1400" dirty="0">
                <a:solidFill>
                  <a:schemeClr val="tx1">
                    <a:lumMod val="50000"/>
                    <a:lumOff val="50000"/>
                  </a:schemeClr>
                </a:solidFill>
                <a:latin typeface="Arial"/>
                <a:cs typeface="Arial"/>
              </a:rPr>
            </a:br>
            <a:r>
              <a:rPr lang="en-US" sz="1400" dirty="0">
                <a:solidFill>
                  <a:schemeClr val="tx1">
                    <a:lumMod val="50000"/>
                    <a:lumOff val="50000"/>
                  </a:schemeClr>
                </a:solidFill>
                <a:latin typeface="Arial"/>
                <a:cs typeface="Arial"/>
              </a:rPr>
              <a:t>because I’m so busy until I found…..</a:t>
            </a:r>
          </a:p>
          <a:p>
            <a:pPr lvl="1"/>
            <a:r>
              <a:rPr lang="en-US" sz="1400" dirty="0">
                <a:solidFill>
                  <a:schemeClr val="tx1">
                    <a:lumMod val="50000"/>
                    <a:lumOff val="50000"/>
                  </a:schemeClr>
                </a:solidFill>
                <a:latin typeface="Arial"/>
                <a:cs typeface="Arial"/>
              </a:rPr>
              <a:t>I noticed an interesting addition to your vanity. What is that?</a:t>
            </a:r>
          </a:p>
          <a:p>
            <a:pPr marL="914400" lvl="2" indent="0">
              <a:buNone/>
            </a:pPr>
            <a:r>
              <a:rPr lang="en-US" sz="1400" dirty="0">
                <a:solidFill>
                  <a:schemeClr val="tx1">
                    <a:lumMod val="50000"/>
                    <a:lumOff val="50000"/>
                  </a:schemeClr>
                </a:solidFill>
                <a:latin typeface="Arial"/>
                <a:cs typeface="Arial"/>
              </a:rPr>
              <a:t>I know that, like me, you love the latest technology. This is exclusive, </a:t>
            </a:r>
            <a:br>
              <a:rPr lang="en-US" sz="1400" dirty="0">
                <a:solidFill>
                  <a:schemeClr val="tx1">
                    <a:lumMod val="50000"/>
                    <a:lumOff val="50000"/>
                  </a:schemeClr>
                </a:solidFill>
                <a:latin typeface="Arial"/>
                <a:cs typeface="Arial"/>
              </a:rPr>
            </a:br>
            <a:r>
              <a:rPr lang="en-US" sz="1400" dirty="0">
                <a:solidFill>
                  <a:schemeClr val="tx1">
                    <a:lumMod val="50000"/>
                    <a:lumOff val="50000"/>
                  </a:schemeClr>
                </a:solidFill>
                <a:latin typeface="Arial"/>
                <a:cs typeface="Arial"/>
              </a:rPr>
              <a:t>high tech, anti-aging skin care. I have to show this to you. </a:t>
            </a:r>
          </a:p>
          <a:p>
            <a:pPr lvl="2"/>
            <a:endParaRPr lang="en-US" sz="1400" dirty="0">
              <a:solidFill>
                <a:schemeClr val="tx1">
                  <a:lumMod val="50000"/>
                  <a:lumOff val="50000"/>
                </a:schemeClr>
              </a:solidFill>
              <a:latin typeface="Arial"/>
            </a:endParaRPr>
          </a:p>
          <a:p>
            <a:pPr marL="0" indent="0">
              <a:buNone/>
            </a:pPr>
            <a:r>
              <a:rPr lang="en-US" sz="1400" dirty="0">
                <a:solidFill>
                  <a:srgbClr val="8293CB"/>
                </a:solidFill>
                <a:latin typeface="Arial"/>
                <a:cs typeface="Arial"/>
              </a:rPr>
              <a:t>Ask a question</a:t>
            </a:r>
          </a:p>
          <a:p>
            <a:pPr lvl="1"/>
            <a:r>
              <a:rPr lang="en-US" sz="1400" dirty="0">
                <a:solidFill>
                  <a:schemeClr val="tx1">
                    <a:lumMod val="50000"/>
                    <a:lumOff val="50000"/>
                  </a:schemeClr>
                </a:solidFill>
                <a:latin typeface="Arial"/>
                <a:cs typeface="Arial"/>
              </a:rPr>
              <a:t>Do you notice anything different about me?</a:t>
            </a:r>
          </a:p>
          <a:p>
            <a:pPr marL="914400" lvl="2" indent="0">
              <a:buNone/>
            </a:pPr>
            <a:r>
              <a:rPr lang="en-US" sz="1400" dirty="0">
                <a:solidFill>
                  <a:schemeClr val="tx1">
                    <a:lumMod val="50000"/>
                    <a:lumOff val="50000"/>
                  </a:schemeClr>
                </a:solidFill>
                <a:latin typeface="Arial"/>
                <a:cs typeface="Arial"/>
              </a:rPr>
              <a:t>I’ve been excited to talk to you about the results of my new customized </a:t>
            </a:r>
            <a:br>
              <a:rPr lang="en-US" sz="1400" dirty="0">
                <a:solidFill>
                  <a:schemeClr val="tx1">
                    <a:lumMod val="50000"/>
                    <a:lumOff val="50000"/>
                  </a:schemeClr>
                </a:solidFill>
                <a:latin typeface="Arial"/>
                <a:cs typeface="Arial"/>
              </a:rPr>
            </a:br>
            <a:r>
              <a:rPr lang="en-US" sz="1400" dirty="0">
                <a:solidFill>
                  <a:schemeClr val="tx1">
                    <a:lumMod val="50000"/>
                    <a:lumOff val="50000"/>
                  </a:schemeClr>
                </a:solidFill>
                <a:latin typeface="Arial"/>
                <a:cs typeface="Arial"/>
              </a:rPr>
              <a:t>skin care routine.</a:t>
            </a:r>
          </a:p>
          <a:p>
            <a:pPr lvl="1"/>
            <a:endParaRPr lang="en-US" sz="2000" dirty="0">
              <a:solidFill>
                <a:schemeClr val="tx1">
                  <a:lumMod val="50000"/>
                  <a:lumOff val="50000"/>
                </a:schemeClr>
              </a:solidFill>
              <a:latin typeface="Arial"/>
              <a:cs typeface="Arial"/>
            </a:endParaRPr>
          </a:p>
          <a:p>
            <a:endParaRPr lang="en-US" sz="2400" dirty="0">
              <a:solidFill>
                <a:schemeClr val="tx1">
                  <a:lumMod val="50000"/>
                  <a:lumOff val="50000"/>
                </a:schemeClr>
              </a:solidFill>
              <a:latin typeface="Arial"/>
            </a:endParaRPr>
          </a:p>
          <a:p>
            <a:pPr marL="0" indent="-228600">
              <a:spcBef>
                <a:spcPts val="0"/>
              </a:spcBef>
              <a:buClr>
                <a:srgbClr val="3BB0C9"/>
              </a:buClr>
              <a:buSzPct val="50000"/>
              <a:buFont typeface="Wingdings" charset="2"/>
              <a:buChar char=""/>
            </a:pPr>
            <a:endParaRPr lang="en-US" sz="1600" dirty="0">
              <a:solidFill>
                <a:schemeClr val="tx1">
                  <a:lumMod val="50000"/>
                  <a:lumOff val="50000"/>
                </a:schemeClr>
              </a:solidFill>
              <a:latin typeface="Arial"/>
              <a:cs typeface="Arial"/>
            </a:endParaRPr>
          </a:p>
          <a:p>
            <a:pPr marL="0" indent="-228600">
              <a:spcBef>
                <a:spcPts val="0"/>
              </a:spcBef>
              <a:buClr>
                <a:srgbClr val="3BB0C9"/>
              </a:buClr>
              <a:buSzPct val="50000"/>
              <a:buFont typeface="Wingdings" charset="2"/>
              <a:buChar char=""/>
            </a:pPr>
            <a:endParaRPr lang="en-US" sz="1600" dirty="0">
              <a:solidFill>
                <a:schemeClr val="tx1">
                  <a:lumMod val="50000"/>
                  <a:lumOff val="50000"/>
                </a:schemeClr>
              </a:solidFill>
              <a:latin typeface="Arial"/>
              <a:cs typeface="Arial"/>
            </a:endParaRPr>
          </a:p>
        </p:txBody>
      </p:sp>
      <p:sp>
        <p:nvSpPr>
          <p:cNvPr id="8" name="Title 1"/>
          <p:cNvSpPr txBox="1">
            <a:spLocks/>
          </p:cNvSpPr>
          <p:nvPr/>
        </p:nvSpPr>
        <p:spPr>
          <a:xfrm>
            <a:off x="423332" y="90362"/>
            <a:ext cx="7766050" cy="6222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en-US" sz="2800" dirty="0">
                <a:solidFill>
                  <a:srgbClr val="8293CB"/>
                </a:solidFill>
                <a:latin typeface="Arial"/>
                <a:cs typeface="Arial"/>
              </a:rPr>
              <a:t>Conversation Starters</a:t>
            </a:r>
          </a:p>
        </p:txBody>
      </p:sp>
    </p:spTree>
    <p:extLst>
      <p:ext uri="{BB962C8B-B14F-4D97-AF65-F5344CB8AC3E}">
        <p14:creationId xmlns:p14="http://schemas.microsoft.com/office/powerpoint/2010/main" val="3738323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M0930250Background_048_Blue_NSERUM2.jpg"/>
          <p:cNvPicPr>
            <a:picLocks noChangeAspect="1"/>
          </p:cNvPicPr>
          <p:nvPr/>
        </p:nvPicPr>
        <p:blipFill rotWithShape="1">
          <a:blip r:embed="rId2">
            <a:extLst>
              <a:ext uri="{28A0092B-C50C-407E-A947-70E740481C1C}">
                <a14:useLocalDpi xmlns:a14="http://schemas.microsoft.com/office/drawing/2010/main" val="0"/>
              </a:ext>
            </a:extLst>
          </a:blip>
          <a:srcRect t="17144" b="7858"/>
          <a:stretch/>
        </p:blipFill>
        <p:spPr>
          <a:xfrm>
            <a:off x="-81338" y="-45753"/>
            <a:ext cx="9306676" cy="5235006"/>
          </a:xfrm>
          <a:prstGeom prst="rect">
            <a:avLst/>
          </a:prstGeom>
        </p:spPr>
      </p:pic>
      <p:sp>
        <p:nvSpPr>
          <p:cNvPr id="3" name="TextBox 2"/>
          <p:cNvSpPr txBox="1"/>
          <p:nvPr/>
        </p:nvSpPr>
        <p:spPr>
          <a:xfrm>
            <a:off x="10988543" y="3568959"/>
            <a:ext cx="184666" cy="369332"/>
          </a:xfrm>
          <a:prstGeom prst="rect">
            <a:avLst/>
          </a:prstGeom>
          <a:noFill/>
        </p:spPr>
        <p:txBody>
          <a:bodyPr wrap="none" rtlCol="0">
            <a:spAutoFit/>
          </a:bodyPr>
          <a:lstStyle/>
          <a:p>
            <a:endParaRPr lang="en-US" dirty="0"/>
          </a:p>
        </p:txBody>
      </p:sp>
      <p:sp>
        <p:nvSpPr>
          <p:cNvPr id="4" name="Title 1"/>
          <p:cNvSpPr txBox="1">
            <a:spLocks/>
          </p:cNvSpPr>
          <p:nvPr/>
        </p:nvSpPr>
        <p:spPr>
          <a:xfrm>
            <a:off x="438159" y="1951869"/>
            <a:ext cx="8031990" cy="123371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en-US" sz="5000" dirty="0">
                <a:solidFill>
                  <a:schemeClr val="bg1"/>
                </a:solidFill>
                <a:latin typeface="Arial"/>
                <a:cs typeface="Arial"/>
              </a:rPr>
              <a:t>EXPERIENCE</a:t>
            </a:r>
          </a:p>
        </p:txBody>
      </p:sp>
      <p:pic>
        <p:nvPicPr>
          <p:cNvPr id="5" name="Picture 4"/>
          <p:cNvPicPr>
            <a:picLocks noChangeAspect="1"/>
          </p:cNvPicPr>
          <p:nvPr/>
        </p:nvPicPr>
        <p:blipFill>
          <a:blip r:embed="rId3"/>
          <a:stretch>
            <a:fillRect/>
          </a:stretch>
        </p:blipFill>
        <p:spPr>
          <a:xfrm>
            <a:off x="5975556" y="4431370"/>
            <a:ext cx="2847024" cy="417080"/>
          </a:xfrm>
          <a:prstGeom prst="rect">
            <a:avLst/>
          </a:prstGeom>
        </p:spPr>
      </p:pic>
    </p:spTree>
    <p:extLst>
      <p:ext uri="{BB962C8B-B14F-4D97-AF65-F5344CB8AC3E}">
        <p14:creationId xmlns:p14="http://schemas.microsoft.com/office/powerpoint/2010/main" val="27147224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021" y="-59767"/>
            <a:ext cx="325902" cy="5309879"/>
          </a:xfrm>
          <a:prstGeom prst="rect">
            <a:avLst/>
          </a:prstGeom>
        </p:spPr>
      </p:pic>
      <p:sp>
        <p:nvSpPr>
          <p:cNvPr id="5" name="Title 1"/>
          <p:cNvSpPr txBox="1">
            <a:spLocks/>
          </p:cNvSpPr>
          <p:nvPr/>
        </p:nvSpPr>
        <p:spPr>
          <a:xfrm rot="16200000">
            <a:off x="-1463533" y="1744176"/>
            <a:ext cx="2857485" cy="17215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en-US" sz="1300" dirty="0">
                <a:solidFill>
                  <a:schemeClr val="bg1"/>
                </a:solidFill>
                <a:latin typeface="Arial"/>
                <a:cs typeface="Arial"/>
              </a:rPr>
              <a:t>SHARE TIPS AND IDEAS</a:t>
            </a:r>
          </a:p>
        </p:txBody>
      </p:sp>
      <p:sp>
        <p:nvSpPr>
          <p:cNvPr id="6" name="Content Placeholder 2"/>
          <p:cNvSpPr>
            <a:spLocks noGrp="1"/>
          </p:cNvSpPr>
          <p:nvPr>
            <p:ph idx="1"/>
          </p:nvPr>
        </p:nvSpPr>
        <p:spPr>
          <a:xfrm>
            <a:off x="525637" y="947790"/>
            <a:ext cx="8371418" cy="5068460"/>
          </a:xfrm>
        </p:spPr>
        <p:txBody>
          <a:bodyPr>
            <a:normAutofit/>
          </a:bodyPr>
          <a:lstStyle/>
          <a:p>
            <a:pPr marL="0" indent="0">
              <a:lnSpc>
                <a:spcPct val="130000"/>
              </a:lnSpc>
              <a:spcBef>
                <a:spcPts val="0"/>
              </a:spcBef>
              <a:buClr>
                <a:srgbClr val="3BB0C9"/>
              </a:buClr>
              <a:buSzPct val="50000"/>
              <a:buNone/>
            </a:pPr>
            <a:r>
              <a:rPr lang="en-US" sz="1600" dirty="0">
                <a:solidFill>
                  <a:srgbClr val="8293CB"/>
                </a:solidFill>
                <a:latin typeface="Arial"/>
                <a:cs typeface="Arial"/>
              </a:rPr>
              <a:t>Post a picture of your ageLOC Me products on Facebook or </a:t>
            </a:r>
            <a:r>
              <a:rPr lang="en-US" sz="1600" dirty="0" err="1">
                <a:solidFill>
                  <a:srgbClr val="8293CB"/>
                </a:solidFill>
                <a:latin typeface="Arial"/>
                <a:cs typeface="Arial"/>
              </a:rPr>
              <a:t>Instagram</a:t>
            </a:r>
            <a:r>
              <a:rPr lang="en-US" sz="1600" dirty="0">
                <a:solidFill>
                  <a:srgbClr val="8293CB"/>
                </a:solidFill>
                <a:latin typeface="Arial"/>
                <a:cs typeface="Arial"/>
              </a:rPr>
              <a:t> with one of the following options</a:t>
            </a:r>
            <a:endParaRPr lang="en-US" sz="1400" dirty="0">
              <a:solidFill>
                <a:schemeClr val="tx1">
                  <a:lumMod val="50000"/>
                  <a:lumOff val="50000"/>
                </a:schemeClr>
              </a:solidFill>
              <a:latin typeface="Arial"/>
              <a:cs typeface="Arial"/>
            </a:endParaRPr>
          </a:p>
          <a:p>
            <a:pPr marL="173736" lvl="1" indent="-173736">
              <a:lnSpc>
                <a:spcPct val="130000"/>
              </a:lnSpc>
              <a:spcBef>
                <a:spcPts val="0"/>
              </a:spcBef>
              <a:buClr>
                <a:srgbClr val="3BB0C9"/>
              </a:buClr>
              <a:buSzPct val="50000"/>
              <a:buFont typeface="Wingdings" charset="2"/>
              <a:buChar char=""/>
            </a:pPr>
            <a:r>
              <a:rPr lang="en-US" sz="1400" dirty="0">
                <a:solidFill>
                  <a:schemeClr val="tx1">
                    <a:lumMod val="50000"/>
                    <a:lumOff val="50000"/>
                  </a:schemeClr>
                </a:solidFill>
                <a:latin typeface="Arial"/>
                <a:cs typeface="Arial"/>
              </a:rPr>
              <a:t>Share your personal moment and testimonial for </a:t>
            </a:r>
            <a:r>
              <a:rPr lang="en-US" sz="1400" b="1" dirty="0">
                <a:solidFill>
                  <a:schemeClr val="tx1">
                    <a:lumMod val="50000"/>
                    <a:lumOff val="50000"/>
                  </a:schemeClr>
                </a:solidFill>
                <a:latin typeface="Arial"/>
                <a:cs typeface="Arial"/>
              </a:rPr>
              <a:t>one</a:t>
            </a:r>
            <a:r>
              <a:rPr lang="en-US" sz="1400" dirty="0">
                <a:solidFill>
                  <a:schemeClr val="tx1">
                    <a:lumMod val="50000"/>
                    <a:lumOff val="50000"/>
                  </a:schemeClr>
                </a:solidFill>
                <a:latin typeface="Arial"/>
                <a:cs typeface="Arial"/>
              </a:rPr>
              <a:t> of the product messaging points. </a:t>
            </a:r>
          </a:p>
          <a:p>
            <a:pPr marL="0" lvl="1" indent="0">
              <a:lnSpc>
                <a:spcPct val="130000"/>
              </a:lnSpc>
              <a:spcBef>
                <a:spcPts val="0"/>
              </a:spcBef>
              <a:buClr>
                <a:srgbClr val="3BB0C9"/>
              </a:buClr>
              <a:buSzPct val="50000"/>
              <a:buNone/>
            </a:pPr>
            <a:endParaRPr lang="en-US" sz="1400" dirty="0">
              <a:solidFill>
                <a:schemeClr val="tx1">
                  <a:lumMod val="50000"/>
                  <a:lumOff val="50000"/>
                </a:schemeClr>
              </a:solidFill>
              <a:latin typeface="Arial"/>
              <a:cs typeface="Arial"/>
            </a:endParaRPr>
          </a:p>
          <a:p>
            <a:pPr marL="173736" lvl="1" indent="-173736">
              <a:lnSpc>
                <a:spcPct val="130000"/>
              </a:lnSpc>
              <a:spcBef>
                <a:spcPts val="0"/>
              </a:spcBef>
              <a:buClr>
                <a:srgbClr val="3BB0C9"/>
              </a:buClr>
              <a:buSzPct val="50000"/>
              <a:buFont typeface="Wingdings" charset="2"/>
              <a:buChar char=""/>
            </a:pPr>
            <a:r>
              <a:rPr lang="en-US" sz="1400" dirty="0">
                <a:solidFill>
                  <a:schemeClr val="tx1">
                    <a:lumMod val="50000"/>
                    <a:lumOff val="50000"/>
                  </a:schemeClr>
                </a:solidFill>
                <a:latin typeface="Arial"/>
                <a:cs typeface="Arial"/>
              </a:rPr>
              <a:t>I can’t get over how great my skin looks since I started using products customized for me. It’s made me a believer! Ask me how you can get customized skin care today.</a:t>
            </a:r>
          </a:p>
          <a:p>
            <a:pPr marL="173736" lvl="1" indent="-173736">
              <a:lnSpc>
                <a:spcPct val="130000"/>
              </a:lnSpc>
              <a:spcBef>
                <a:spcPts val="0"/>
              </a:spcBef>
              <a:buClr>
                <a:srgbClr val="3BB0C9"/>
              </a:buClr>
              <a:buSzPct val="50000"/>
              <a:buFont typeface="Wingdings" charset="2"/>
              <a:buChar char=""/>
            </a:pPr>
            <a:r>
              <a:rPr lang="en-US" sz="1400" dirty="0">
                <a:solidFill>
                  <a:schemeClr val="tx1">
                    <a:lumMod val="50000"/>
                    <a:lumOff val="50000"/>
                  </a:schemeClr>
                </a:solidFill>
                <a:latin typeface="Arial"/>
                <a:cs typeface="Arial"/>
              </a:rPr>
              <a:t>Finally, I have a skin care regimen that addresses </a:t>
            </a:r>
            <a:r>
              <a:rPr lang="en-US" sz="1400" i="1" dirty="0">
                <a:solidFill>
                  <a:schemeClr val="tx1">
                    <a:lumMod val="50000"/>
                    <a:lumOff val="50000"/>
                  </a:schemeClr>
                </a:solidFill>
                <a:latin typeface="Arial"/>
                <a:cs typeface="Arial"/>
              </a:rPr>
              <a:t>my</a:t>
            </a:r>
            <a:r>
              <a:rPr lang="en-US" sz="1400" dirty="0">
                <a:solidFill>
                  <a:schemeClr val="tx1">
                    <a:lumMod val="50000"/>
                    <a:lumOff val="50000"/>
                  </a:schemeClr>
                </a:solidFill>
                <a:latin typeface="Arial"/>
                <a:cs typeface="Arial"/>
              </a:rPr>
              <a:t> particular needs. Comment if you’re interested in learning more.</a:t>
            </a:r>
          </a:p>
          <a:p>
            <a:pPr marL="173736" lvl="1" indent="-173736">
              <a:lnSpc>
                <a:spcPct val="130000"/>
              </a:lnSpc>
              <a:spcBef>
                <a:spcPts val="0"/>
              </a:spcBef>
              <a:buClr>
                <a:srgbClr val="3BB0C9"/>
              </a:buClr>
              <a:buSzPct val="50000"/>
              <a:buFont typeface="Wingdings" charset="2"/>
              <a:buChar char=""/>
            </a:pPr>
            <a:r>
              <a:rPr lang="en-US" sz="1400" dirty="0">
                <a:solidFill>
                  <a:schemeClr val="tx1">
                    <a:lumMod val="50000"/>
                    <a:lumOff val="50000"/>
                  </a:schemeClr>
                </a:solidFill>
                <a:latin typeface="Arial"/>
                <a:cs typeface="Arial"/>
              </a:rPr>
              <a:t>ageLOC Me is my new favorite beauty gadget. It’s a completely new and unique skin care experience. I’d love to conduct a demonstration for you!</a:t>
            </a:r>
          </a:p>
          <a:p>
            <a:pPr marL="173736" lvl="1" indent="-173736">
              <a:lnSpc>
                <a:spcPct val="130000"/>
              </a:lnSpc>
              <a:spcBef>
                <a:spcPts val="0"/>
              </a:spcBef>
              <a:buClr>
                <a:srgbClr val="3BB0C9"/>
              </a:buClr>
              <a:buSzPct val="50000"/>
              <a:buFont typeface="Wingdings" charset="2"/>
              <a:buChar char=""/>
            </a:pPr>
            <a:r>
              <a:rPr lang="en-US" sz="1400" dirty="0">
                <a:solidFill>
                  <a:schemeClr val="tx1">
                    <a:lumMod val="50000"/>
                    <a:lumOff val="50000"/>
                  </a:schemeClr>
                </a:solidFill>
                <a:latin typeface="Arial"/>
                <a:cs typeface="Arial"/>
              </a:rPr>
              <a:t>My ageLOC Me skin care system is amazing. It learns my skin care routine, keeps track of remaining doses, and comes with a handy travel container so I never have to go a day without. Message me if you’d like to learn more.</a:t>
            </a:r>
          </a:p>
          <a:p>
            <a:pPr marL="173736" lvl="1" indent="-173736">
              <a:lnSpc>
                <a:spcPct val="130000"/>
              </a:lnSpc>
              <a:spcBef>
                <a:spcPts val="0"/>
              </a:spcBef>
              <a:buClr>
                <a:srgbClr val="3BB0C9"/>
              </a:buClr>
              <a:buSzPct val="50000"/>
              <a:buFont typeface="Wingdings" charset="2"/>
              <a:buChar char=""/>
            </a:pPr>
            <a:endParaRPr lang="en-US" sz="1400" dirty="0">
              <a:solidFill>
                <a:schemeClr val="tx1">
                  <a:lumMod val="50000"/>
                  <a:lumOff val="50000"/>
                </a:schemeClr>
              </a:solidFill>
              <a:latin typeface="Arial"/>
              <a:cs typeface="Arial"/>
            </a:endParaRPr>
          </a:p>
          <a:p>
            <a:pPr marL="173736" lvl="1" indent="-173736">
              <a:lnSpc>
                <a:spcPct val="130000"/>
              </a:lnSpc>
              <a:spcBef>
                <a:spcPts val="0"/>
              </a:spcBef>
              <a:buClr>
                <a:srgbClr val="3BB0C9"/>
              </a:buClr>
              <a:buSzPct val="50000"/>
              <a:buFont typeface="Wingdings" charset="2"/>
              <a:buChar char=""/>
            </a:pPr>
            <a:endParaRPr lang="en-US" sz="1400" dirty="0">
              <a:solidFill>
                <a:schemeClr val="tx1">
                  <a:lumMod val="50000"/>
                  <a:lumOff val="50000"/>
                </a:schemeClr>
              </a:solidFill>
              <a:latin typeface="Arial"/>
              <a:cs typeface="Arial"/>
            </a:endParaRPr>
          </a:p>
          <a:p>
            <a:pPr marL="173736" indent="-173736">
              <a:lnSpc>
                <a:spcPct val="130000"/>
              </a:lnSpc>
              <a:spcBef>
                <a:spcPts val="0"/>
              </a:spcBef>
              <a:buClr>
                <a:srgbClr val="3BB0C9"/>
              </a:buClr>
              <a:buSzPct val="50000"/>
              <a:buFont typeface="Wingdings" charset="2"/>
              <a:buChar char=""/>
            </a:pPr>
            <a:endParaRPr lang="en-US" sz="1400" dirty="0">
              <a:solidFill>
                <a:schemeClr val="tx1">
                  <a:lumMod val="50000"/>
                  <a:lumOff val="50000"/>
                </a:schemeClr>
              </a:solidFill>
              <a:latin typeface="Arial"/>
              <a:cs typeface="Arial"/>
            </a:endParaRPr>
          </a:p>
          <a:p>
            <a:pPr marL="173736" indent="-173736">
              <a:lnSpc>
                <a:spcPct val="130000"/>
              </a:lnSpc>
              <a:spcBef>
                <a:spcPts val="0"/>
              </a:spcBef>
              <a:buClr>
                <a:srgbClr val="3BB0C9"/>
              </a:buClr>
              <a:buSzPct val="50000"/>
              <a:buFont typeface="Wingdings" charset="2"/>
              <a:buChar char=""/>
            </a:pPr>
            <a:endParaRPr lang="en-US" sz="1400" dirty="0">
              <a:solidFill>
                <a:schemeClr val="tx1">
                  <a:lumMod val="50000"/>
                  <a:lumOff val="50000"/>
                </a:schemeClr>
              </a:solidFill>
              <a:latin typeface="Arial"/>
              <a:cs typeface="Arial"/>
            </a:endParaRPr>
          </a:p>
          <a:p>
            <a:pPr marL="173736" indent="-173736">
              <a:lnSpc>
                <a:spcPct val="130000"/>
              </a:lnSpc>
              <a:spcBef>
                <a:spcPts val="0"/>
              </a:spcBef>
              <a:buClr>
                <a:srgbClr val="3BB0C9"/>
              </a:buClr>
              <a:buSzPct val="50000"/>
              <a:buFont typeface="Wingdings" charset="2"/>
              <a:buChar char=""/>
            </a:pPr>
            <a:endParaRPr lang="en-US" sz="1400" dirty="0">
              <a:solidFill>
                <a:schemeClr val="tx1">
                  <a:lumMod val="50000"/>
                  <a:lumOff val="50000"/>
                </a:schemeClr>
              </a:solidFill>
              <a:latin typeface="Arial"/>
              <a:cs typeface="Arial"/>
            </a:endParaRPr>
          </a:p>
        </p:txBody>
      </p:sp>
      <p:sp>
        <p:nvSpPr>
          <p:cNvPr id="7" name="Title 1"/>
          <p:cNvSpPr txBox="1">
            <a:spLocks/>
          </p:cNvSpPr>
          <p:nvPr/>
        </p:nvSpPr>
        <p:spPr>
          <a:xfrm>
            <a:off x="525637" y="229411"/>
            <a:ext cx="7766050" cy="6222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a:solidFill>
                  <a:srgbClr val="8293CB"/>
                </a:solidFill>
                <a:latin typeface="Arial"/>
                <a:cs typeface="Arial"/>
              </a:rPr>
              <a:t>Share Via Social Network</a:t>
            </a:r>
          </a:p>
        </p:txBody>
      </p:sp>
      <p:sp>
        <p:nvSpPr>
          <p:cNvPr id="8" name="TextBox 7"/>
          <p:cNvSpPr txBox="1"/>
          <p:nvPr/>
        </p:nvSpPr>
        <p:spPr>
          <a:xfrm>
            <a:off x="494899" y="4627413"/>
            <a:ext cx="8255322" cy="553998"/>
          </a:xfrm>
          <a:prstGeom prst="rect">
            <a:avLst/>
          </a:prstGeom>
          <a:noFill/>
        </p:spPr>
        <p:txBody>
          <a:bodyPr wrap="square" rtlCol="0">
            <a:spAutoFit/>
          </a:bodyPr>
          <a:lstStyle/>
          <a:p>
            <a:r>
              <a:rPr lang="en-US" sz="1000" dirty="0">
                <a:solidFill>
                  <a:schemeClr val="tx1">
                    <a:lumMod val="50000"/>
                    <a:lumOff val="50000"/>
                  </a:schemeClr>
                </a:solidFill>
              </a:rPr>
              <a:t>All marketing materials (product claims, testimonials, social media posts, etc.) must comply with Nu Skin’s Policies and Procedures—</a:t>
            </a:r>
            <a:br>
              <a:rPr lang="en-US" sz="1000" dirty="0">
                <a:solidFill>
                  <a:schemeClr val="tx1">
                    <a:lumMod val="50000"/>
                    <a:lumOff val="50000"/>
                  </a:schemeClr>
                </a:solidFill>
              </a:rPr>
            </a:br>
            <a:r>
              <a:rPr lang="en-US" sz="1000" dirty="0">
                <a:solidFill>
                  <a:schemeClr val="tx1">
                    <a:lumMod val="50000"/>
                    <a:lumOff val="50000"/>
                  </a:schemeClr>
                </a:solidFill>
              </a:rPr>
              <a:t>please see the Nu Skin Product Sharing Guidelines at </a:t>
            </a:r>
            <a:r>
              <a:rPr lang="en-US" sz="1000" u="sng" dirty="0">
                <a:solidFill>
                  <a:schemeClr val="tx1">
                    <a:lumMod val="50000"/>
                    <a:lumOff val="50000"/>
                  </a:schemeClr>
                </a:solidFill>
                <a:hlinkClick r:id="rId3"/>
              </a:rPr>
              <a:t>https://www.nuskin.com/content/nuskin/en_US/corporate/regulatory_corner.html</a:t>
            </a:r>
            <a:r>
              <a:rPr lang="en-US" sz="1000" u="sng" dirty="0">
                <a:solidFill>
                  <a:schemeClr val="tx1">
                    <a:lumMod val="50000"/>
                    <a:lumOff val="50000"/>
                  </a:schemeClr>
                </a:solidFill>
              </a:rPr>
              <a:t> </a:t>
            </a:r>
            <a:br>
              <a:rPr lang="en-US" sz="1000" u="sng" dirty="0">
                <a:solidFill>
                  <a:schemeClr val="tx1">
                    <a:lumMod val="50000"/>
                    <a:lumOff val="50000"/>
                  </a:schemeClr>
                </a:solidFill>
              </a:rPr>
            </a:br>
            <a:r>
              <a:rPr lang="en-US" sz="1000" dirty="0">
                <a:solidFill>
                  <a:schemeClr val="tx1">
                    <a:lumMod val="50000"/>
                    <a:lumOff val="50000"/>
                  </a:schemeClr>
                </a:solidFill>
              </a:rPr>
              <a:t>for more information about how to properly create your personal story. </a:t>
            </a:r>
            <a:endParaRPr lang="en-US" sz="1000" u="sng" dirty="0">
              <a:solidFill>
                <a:schemeClr val="tx1">
                  <a:lumMod val="50000"/>
                  <a:lumOff val="50000"/>
                </a:schemeClr>
              </a:solidFill>
              <a:latin typeface="Arial"/>
              <a:cs typeface="Arial"/>
            </a:endParaRPr>
          </a:p>
        </p:txBody>
      </p:sp>
      <p:sp>
        <p:nvSpPr>
          <p:cNvPr id="9" name="Rectangle 8"/>
          <p:cNvSpPr/>
          <p:nvPr/>
        </p:nvSpPr>
        <p:spPr>
          <a:xfrm>
            <a:off x="781844" y="1908974"/>
            <a:ext cx="5886291" cy="307777"/>
          </a:xfrm>
          <a:prstGeom prst="rect">
            <a:avLst/>
          </a:prstGeom>
        </p:spPr>
        <p:txBody>
          <a:bodyPr wrap="square">
            <a:spAutoFit/>
          </a:bodyPr>
          <a:lstStyle/>
          <a:p>
            <a:r>
              <a:rPr lang="en-US" sz="1400" dirty="0">
                <a:solidFill>
                  <a:srgbClr val="8293CB"/>
                </a:solidFill>
                <a:latin typeface="Arial"/>
                <a:sym typeface="Wingdings 2"/>
              </a:rPr>
              <a:t>OR use these ideas to create your own posts</a:t>
            </a:r>
            <a:endParaRPr lang="en-US" sz="1400" dirty="0">
              <a:solidFill>
                <a:srgbClr val="8293CB"/>
              </a:solidFill>
              <a:latin typeface="Arial"/>
            </a:endParaRPr>
          </a:p>
        </p:txBody>
      </p:sp>
    </p:spTree>
    <p:extLst>
      <p:ext uri="{BB962C8B-B14F-4D97-AF65-F5344CB8AC3E}">
        <p14:creationId xmlns:p14="http://schemas.microsoft.com/office/powerpoint/2010/main" val="42369795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geloc bespoke rings.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5533" y="-964735"/>
            <a:ext cx="4997434" cy="4890348"/>
          </a:xfrm>
          <a:prstGeom prst="rect">
            <a:avLst/>
          </a:prstGeom>
        </p:spPr>
      </p:pic>
      <p:pic>
        <p:nvPicPr>
          <p:cNvPr id="5" name="Picture 4"/>
          <p:cNvPicPr>
            <a:picLocks noChangeAspect="1"/>
          </p:cNvPicPr>
          <p:nvPr/>
        </p:nvPicPr>
        <p:blipFill>
          <a:blip r:embed="rId3"/>
          <a:stretch>
            <a:fillRect/>
          </a:stretch>
        </p:blipFill>
        <p:spPr>
          <a:xfrm>
            <a:off x="8013279" y="4198831"/>
            <a:ext cx="879342" cy="703474"/>
          </a:xfrm>
          <a:prstGeom prst="rect">
            <a:avLst/>
          </a:prstGeom>
        </p:spPr>
      </p:pic>
      <p:sp>
        <p:nvSpPr>
          <p:cNvPr id="6" name="Title 1"/>
          <p:cNvSpPr txBox="1">
            <a:spLocks/>
          </p:cNvSpPr>
          <p:nvPr/>
        </p:nvSpPr>
        <p:spPr>
          <a:xfrm>
            <a:off x="309335" y="4657389"/>
            <a:ext cx="6123819" cy="38236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dirty="0">
                <a:solidFill>
                  <a:srgbClr val="3BB0C9"/>
                </a:solidFill>
                <a:latin typeface="Arial"/>
                <a:cs typeface="Arial"/>
              </a:rPr>
              <a:t>PRODUCT SHARING GUIDE</a:t>
            </a:r>
            <a:br>
              <a:rPr lang="en-US" sz="2000" dirty="0">
                <a:solidFill>
                  <a:srgbClr val="3BB0C9"/>
                </a:solidFill>
                <a:latin typeface="Arial"/>
                <a:cs typeface="Arial"/>
              </a:rPr>
            </a:br>
            <a:r>
              <a:rPr lang="en-US" sz="2000" dirty="0">
                <a:solidFill>
                  <a:srgbClr val="3BB0C9"/>
                </a:solidFill>
                <a:latin typeface="Arial"/>
                <a:cs typeface="Arial"/>
              </a:rPr>
              <a:t>    </a:t>
            </a:r>
          </a:p>
        </p:txBody>
      </p:sp>
      <p:pic>
        <p:nvPicPr>
          <p:cNvPr id="7" name="Picture 6"/>
          <p:cNvPicPr>
            <a:picLocks noChangeAspect="1"/>
          </p:cNvPicPr>
          <p:nvPr/>
        </p:nvPicPr>
        <p:blipFill>
          <a:blip r:embed="rId4"/>
          <a:stretch>
            <a:fillRect/>
          </a:stretch>
        </p:blipFill>
        <p:spPr>
          <a:xfrm>
            <a:off x="383347" y="2185920"/>
            <a:ext cx="4489086" cy="657637"/>
          </a:xfrm>
          <a:prstGeom prst="rect">
            <a:avLst/>
          </a:prstGeom>
        </p:spPr>
      </p:pic>
    </p:spTree>
    <p:extLst>
      <p:ext uri="{BB962C8B-B14F-4D97-AF65-F5344CB8AC3E}">
        <p14:creationId xmlns:p14="http://schemas.microsoft.com/office/powerpoint/2010/main" val="3569522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M150200010_255 blank back.jpg"/>
          <p:cNvPicPr>
            <a:picLocks noChangeAspect="1"/>
          </p:cNvPicPr>
          <p:nvPr/>
        </p:nvPicPr>
        <p:blipFill rotWithShape="1">
          <a:blip r:embed="rId2">
            <a:extLst>
              <a:ext uri="{28A0092B-C50C-407E-A947-70E740481C1C}">
                <a14:useLocalDpi xmlns:a14="http://schemas.microsoft.com/office/drawing/2010/main" val="0"/>
              </a:ext>
            </a:extLst>
          </a:blip>
          <a:srcRect l="2361" t="19972" r="16000" b="16070"/>
          <a:stretch/>
        </p:blipFill>
        <p:spPr>
          <a:xfrm>
            <a:off x="0" y="0"/>
            <a:ext cx="9144000" cy="5143500"/>
          </a:xfrm>
          <a:prstGeom prst="rect">
            <a:avLst/>
          </a:prstGeom>
        </p:spPr>
      </p:pic>
      <p:sp>
        <p:nvSpPr>
          <p:cNvPr id="3" name="Rectangle 2"/>
          <p:cNvSpPr/>
          <p:nvPr/>
        </p:nvSpPr>
        <p:spPr>
          <a:xfrm>
            <a:off x="420453" y="684713"/>
            <a:ext cx="8484939" cy="477031"/>
          </a:xfrm>
          <a:prstGeom prst="rect">
            <a:avLst/>
          </a:prstGeom>
        </p:spPr>
        <p:txBody>
          <a:bodyPr wrap="square" lIns="91418" tIns="45709" rIns="91418" bIns="45709">
            <a:spAutoFit/>
          </a:bodyPr>
          <a:lstStyle/>
          <a:p>
            <a:r>
              <a:rPr lang="en-US" sz="2500" dirty="0">
                <a:solidFill>
                  <a:srgbClr val="3BB0C9"/>
                </a:solidFill>
                <a:latin typeface="Arial"/>
                <a:cs typeface="Arial"/>
              </a:rPr>
              <a:t>REDEFINING THE SKIN CARE EXPERIENCE </a:t>
            </a:r>
          </a:p>
        </p:txBody>
      </p:sp>
      <p:sp>
        <p:nvSpPr>
          <p:cNvPr id="4" name="Content Placeholder 6"/>
          <p:cNvSpPr txBox="1">
            <a:spLocks/>
          </p:cNvSpPr>
          <p:nvPr/>
        </p:nvSpPr>
        <p:spPr>
          <a:xfrm>
            <a:off x="420454" y="1266863"/>
            <a:ext cx="7772969" cy="1546317"/>
          </a:xfrm>
          <a:prstGeom prst="rect">
            <a:avLst/>
          </a:prstGeom>
        </p:spPr>
        <p:txBody>
          <a:bodyPr vert="horz" lIns="91418" tIns="45709" rIns="91418" bIns="45709" rtlCol="0">
            <a:noAutofit/>
          </a:bodyPr>
          <a:lstStyle>
            <a:lvl1pPr marL="0" indent="-180000" algn="l" defTabSz="457200" rtl="0" eaLnBrk="1" latinLnBrk="0" hangingPunct="1">
              <a:spcBef>
                <a:spcPts val="0"/>
              </a:spcBef>
              <a:spcAft>
                <a:spcPts val="600"/>
              </a:spcAft>
              <a:buFont typeface="Arial"/>
              <a:buNone/>
              <a:defRPr sz="1400" b="0" i="0" kern="1200" baseline="0">
                <a:solidFill>
                  <a:schemeClr val="tx1"/>
                </a:solidFill>
                <a:latin typeface="Verlag Book"/>
                <a:ea typeface="+mn-ea"/>
                <a:cs typeface="Verlag Book"/>
              </a:defRPr>
            </a:lvl1pPr>
            <a:lvl2pPr marL="0" indent="-180000" algn="l" defTabSz="457200" rtl="0" eaLnBrk="1" latinLnBrk="0" hangingPunct="1">
              <a:spcBef>
                <a:spcPts val="0"/>
              </a:spcBef>
              <a:spcAft>
                <a:spcPts val="400"/>
              </a:spcAft>
              <a:buFont typeface="Arial"/>
              <a:buChar char="•"/>
              <a:defRPr sz="1400" b="0" i="0" kern="1200" baseline="0">
                <a:solidFill>
                  <a:schemeClr val="tx1"/>
                </a:solidFill>
                <a:latin typeface="Helvetica Neue LT Std 45 Light"/>
                <a:ea typeface="+mn-ea"/>
                <a:cs typeface="HelveticaNeueLT Std Lt"/>
              </a:defRPr>
            </a:lvl2pPr>
            <a:lvl3pPr marL="687388" indent="-342900" algn="l" defTabSz="457200" rtl="0" eaLnBrk="1" latinLnBrk="0" hangingPunct="1">
              <a:spcBef>
                <a:spcPts val="0"/>
              </a:spcBef>
              <a:spcAft>
                <a:spcPts val="400"/>
              </a:spcAft>
              <a:buFont typeface="Arial"/>
              <a:buChar char="•"/>
              <a:defRPr sz="1400" b="0" i="0" kern="1200">
                <a:solidFill>
                  <a:schemeClr val="bg1"/>
                </a:solidFill>
                <a:latin typeface="HelveticaNeueLT Std Lt"/>
                <a:ea typeface="+mn-ea"/>
                <a:cs typeface="HelveticaNeueLT Std Lt"/>
              </a:defRPr>
            </a:lvl3pPr>
            <a:lvl4pPr marL="1138238" indent="-396875" algn="l" defTabSz="457200" rtl="0" eaLnBrk="1" latinLnBrk="0" hangingPunct="1">
              <a:spcBef>
                <a:spcPts val="0"/>
              </a:spcBef>
              <a:spcAft>
                <a:spcPts val="400"/>
              </a:spcAft>
              <a:buFont typeface="Arial"/>
              <a:buChar char="–"/>
              <a:defRPr sz="1400" b="0" i="0" kern="1200">
                <a:solidFill>
                  <a:schemeClr val="bg1"/>
                </a:solidFill>
                <a:latin typeface="HelveticaNeueLT Std Lt"/>
                <a:ea typeface="+mn-ea"/>
                <a:cs typeface="HelveticaNeueLT Std Lt"/>
              </a:defRPr>
            </a:lvl4pPr>
            <a:lvl5pPr marL="2057400" indent="-228600" algn="l" defTabSz="457200" rtl="0" eaLnBrk="1" latinLnBrk="0" hangingPunct="1">
              <a:spcBef>
                <a:spcPts val="0"/>
              </a:spcBef>
              <a:spcAft>
                <a:spcPts val="400"/>
              </a:spcAft>
              <a:buFont typeface="Arial"/>
              <a:buChar char="»"/>
              <a:defRPr sz="1400" b="0" i="0" kern="1200">
                <a:solidFill>
                  <a:schemeClr val="bg1"/>
                </a:solidFill>
                <a:latin typeface="HelveticaNeueLT Std Lt"/>
                <a:ea typeface="+mn-ea"/>
                <a:cs typeface="HelveticaNeueLT Std L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0"/>
              </a:spcAft>
            </a:pPr>
            <a:r>
              <a:rPr lang="en-US" sz="2200" dirty="0">
                <a:solidFill>
                  <a:schemeClr val="tx1">
                    <a:lumMod val="50000"/>
                    <a:lumOff val="50000"/>
                  </a:schemeClr>
                </a:solidFill>
                <a:latin typeface="Arial"/>
                <a:cs typeface="Arial"/>
              </a:rPr>
              <a:t>Nu Skin has redefined skin care with ageLOC Me, an entirely new approach to anti-aging. Featuring five powerful, cutting-edge products and one smart delivery device, ageLOC Me is anti-aging skin care like you’ve never seen, felt, or imagined.</a:t>
            </a:r>
          </a:p>
          <a:p>
            <a:pPr>
              <a:spcAft>
                <a:spcPts val="0"/>
              </a:spcAft>
            </a:pPr>
            <a:endParaRPr lang="en-US" sz="2200" dirty="0">
              <a:solidFill>
                <a:srgbClr val="595959"/>
              </a:solidFill>
              <a:latin typeface="Arial"/>
              <a:cs typeface="Arial"/>
            </a:endParaRPr>
          </a:p>
          <a:p>
            <a:pPr>
              <a:spcAft>
                <a:spcPts val="0"/>
              </a:spcAft>
            </a:pPr>
            <a:endParaRPr lang="en-US" sz="2200" dirty="0">
              <a:solidFill>
                <a:srgbClr val="595959"/>
              </a:solidFill>
              <a:latin typeface="Arial"/>
              <a:cs typeface="Arial"/>
            </a:endParaRPr>
          </a:p>
          <a:p>
            <a:pPr>
              <a:spcAft>
                <a:spcPts val="0"/>
              </a:spcAft>
            </a:pPr>
            <a:endParaRPr lang="en-US" sz="2200" dirty="0">
              <a:solidFill>
                <a:schemeClr val="tx1">
                  <a:lumMod val="65000"/>
                  <a:lumOff val="35000"/>
                </a:schemeClr>
              </a:solidFill>
              <a:latin typeface="Arial"/>
              <a:cs typeface="Arial"/>
            </a:endParaRPr>
          </a:p>
          <a:p>
            <a:pPr>
              <a:spcAft>
                <a:spcPts val="0"/>
              </a:spcAft>
            </a:pPr>
            <a:endParaRPr lang="en-US" sz="2200" dirty="0">
              <a:solidFill>
                <a:srgbClr val="595959"/>
              </a:solidFill>
              <a:latin typeface="Arial"/>
              <a:cs typeface="Arial"/>
            </a:endParaRPr>
          </a:p>
          <a:p>
            <a:endParaRPr lang="en-US" sz="2200" dirty="0">
              <a:solidFill>
                <a:srgbClr val="008AB0"/>
              </a:solidFill>
              <a:latin typeface="Arial"/>
              <a:cs typeface="Arial"/>
            </a:endParaRPr>
          </a:p>
        </p:txBody>
      </p:sp>
      <p:pic>
        <p:nvPicPr>
          <p:cNvPr id="5" name="Picture 4"/>
          <p:cNvPicPr>
            <a:picLocks noChangeAspect="1"/>
          </p:cNvPicPr>
          <p:nvPr/>
        </p:nvPicPr>
        <p:blipFill>
          <a:blip r:embed="rId3"/>
          <a:stretch>
            <a:fillRect/>
          </a:stretch>
        </p:blipFill>
        <p:spPr>
          <a:xfrm>
            <a:off x="451142" y="4048753"/>
            <a:ext cx="3075267" cy="450517"/>
          </a:xfrm>
          <a:prstGeom prst="rect">
            <a:avLst/>
          </a:prstGeom>
        </p:spPr>
      </p:pic>
      <p:sp>
        <p:nvSpPr>
          <p:cNvPr id="6" name="Content Placeholder 2"/>
          <p:cNvSpPr txBox="1">
            <a:spLocks/>
          </p:cNvSpPr>
          <p:nvPr/>
        </p:nvSpPr>
        <p:spPr>
          <a:xfrm>
            <a:off x="400549" y="4493597"/>
            <a:ext cx="6039953" cy="1269312"/>
          </a:xfrm>
          <a:prstGeom prst="rect">
            <a:avLst/>
          </a:prstGeom>
        </p:spPr>
        <p:txBody>
          <a:bodyPr lIns="91418" tIns="45709" rIns="91418" bIns="45709"/>
          <a:lstStyle>
            <a:lvl1pPr marL="306146" indent="-306146" algn="l" defTabSz="408194" rtl="0" eaLnBrk="1" latinLnBrk="0" hangingPunct="1">
              <a:spcBef>
                <a:spcPct val="20000"/>
              </a:spcBef>
              <a:buFont typeface="Arial"/>
              <a:buChar char="•"/>
              <a:defRPr sz="2900" b="0" i="0" kern="1200">
                <a:solidFill>
                  <a:schemeClr val="tx1">
                    <a:lumMod val="65000"/>
                    <a:lumOff val="35000"/>
                  </a:schemeClr>
                </a:solidFill>
                <a:latin typeface="Verlag Light"/>
                <a:ea typeface="+mn-ea"/>
                <a:cs typeface="Verlag Light"/>
              </a:defRPr>
            </a:lvl1pPr>
            <a:lvl2pPr marL="663315" indent="-255121" algn="l" defTabSz="408194" rtl="0" eaLnBrk="1" latinLnBrk="0" hangingPunct="1">
              <a:spcBef>
                <a:spcPct val="20000"/>
              </a:spcBef>
              <a:buFont typeface="Arial"/>
              <a:buChar char="–"/>
              <a:defRPr sz="2500" b="0" i="0" kern="1200">
                <a:solidFill>
                  <a:schemeClr val="tx1">
                    <a:lumMod val="65000"/>
                    <a:lumOff val="35000"/>
                  </a:schemeClr>
                </a:solidFill>
                <a:latin typeface="Verlag Light"/>
                <a:ea typeface="+mn-ea"/>
                <a:cs typeface="Verlag Light"/>
              </a:defRPr>
            </a:lvl2pPr>
            <a:lvl3pPr marL="1020485" indent="-204097" algn="l" defTabSz="408194" rtl="0" eaLnBrk="1" latinLnBrk="0" hangingPunct="1">
              <a:spcBef>
                <a:spcPct val="20000"/>
              </a:spcBef>
              <a:buFont typeface="Arial"/>
              <a:buChar char="•"/>
              <a:defRPr sz="2100" b="0" i="0" kern="1200">
                <a:solidFill>
                  <a:schemeClr val="tx1">
                    <a:lumMod val="65000"/>
                    <a:lumOff val="35000"/>
                  </a:schemeClr>
                </a:solidFill>
                <a:latin typeface="Verlag Light"/>
                <a:ea typeface="+mn-ea"/>
                <a:cs typeface="Verlag Light"/>
              </a:defRPr>
            </a:lvl3pPr>
            <a:lvl4pPr marL="1428679" indent="-204097" algn="l" defTabSz="408194" rtl="0" eaLnBrk="1" latinLnBrk="0" hangingPunct="1">
              <a:spcBef>
                <a:spcPct val="20000"/>
              </a:spcBef>
              <a:buFont typeface="Arial"/>
              <a:buChar char="–"/>
              <a:defRPr sz="1800" b="0" i="0" kern="1200">
                <a:solidFill>
                  <a:schemeClr val="tx1">
                    <a:lumMod val="65000"/>
                    <a:lumOff val="35000"/>
                  </a:schemeClr>
                </a:solidFill>
                <a:latin typeface="Verlag Light"/>
                <a:ea typeface="+mn-ea"/>
                <a:cs typeface="Verlag Light"/>
              </a:defRPr>
            </a:lvl4pPr>
            <a:lvl5pPr marL="1836873" indent="-204097" algn="l" defTabSz="408194" rtl="0" eaLnBrk="1" latinLnBrk="0" hangingPunct="1">
              <a:spcBef>
                <a:spcPct val="20000"/>
              </a:spcBef>
              <a:buFont typeface="Arial"/>
              <a:buChar char="»"/>
              <a:defRPr sz="1800" b="0" i="0" kern="1200">
                <a:solidFill>
                  <a:schemeClr val="tx1">
                    <a:lumMod val="65000"/>
                    <a:lumOff val="35000"/>
                  </a:schemeClr>
                </a:solidFill>
                <a:latin typeface="Verlag Light"/>
                <a:ea typeface="+mn-ea"/>
                <a:cs typeface="Verlag Light"/>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en-US" sz="2400" dirty="0">
                <a:solidFill>
                  <a:schemeClr val="tx1">
                    <a:lumMod val="50000"/>
                    <a:lumOff val="50000"/>
                  </a:schemeClr>
                </a:solidFill>
                <a:latin typeface="Arial"/>
                <a:cs typeface="Arial"/>
              </a:rPr>
              <a:t>Every day is a confident, beautiful skin day.</a:t>
            </a:r>
          </a:p>
          <a:p>
            <a:pPr marL="0" indent="0">
              <a:buNone/>
            </a:pPr>
            <a:endParaRPr lang="en-US" sz="2000" dirty="0">
              <a:solidFill>
                <a:srgbClr val="595959"/>
              </a:solidFill>
              <a:latin typeface="Arial"/>
              <a:cs typeface="Arial"/>
            </a:endParaRPr>
          </a:p>
          <a:p>
            <a:pPr marL="0" indent="0">
              <a:buNone/>
            </a:pPr>
            <a:endParaRPr lang="en-US" sz="1200" dirty="0">
              <a:solidFill>
                <a:srgbClr val="595959"/>
              </a:solidFill>
              <a:latin typeface="Arial"/>
              <a:cs typeface="Arial"/>
            </a:endParaRPr>
          </a:p>
        </p:txBody>
      </p:sp>
    </p:spTree>
    <p:extLst>
      <p:ext uri="{BB962C8B-B14F-4D97-AF65-F5344CB8AC3E}">
        <p14:creationId xmlns:p14="http://schemas.microsoft.com/office/powerpoint/2010/main" val="2611612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M150200010_255 clone.jpg"/>
          <p:cNvPicPr>
            <a:picLocks noChangeAspect="1"/>
          </p:cNvPicPr>
          <p:nvPr/>
        </p:nvPicPr>
        <p:blipFill rotWithShape="1">
          <a:blip r:embed="rId2">
            <a:extLst>
              <a:ext uri="{28A0092B-C50C-407E-A947-70E740481C1C}">
                <a14:useLocalDpi xmlns:a14="http://schemas.microsoft.com/office/drawing/2010/main" val="0"/>
              </a:ext>
            </a:extLst>
          </a:blip>
          <a:srcRect l="1" t="18674" r="24305" b="16320"/>
          <a:stretch/>
        </p:blipFill>
        <p:spPr>
          <a:xfrm>
            <a:off x="0" y="0"/>
            <a:ext cx="9144001" cy="5227475"/>
          </a:xfrm>
          <a:prstGeom prst="rect">
            <a:avLst/>
          </a:prstGeom>
        </p:spPr>
      </p:pic>
      <p:sp>
        <p:nvSpPr>
          <p:cNvPr id="3" name="Title 1"/>
          <p:cNvSpPr txBox="1">
            <a:spLocks/>
          </p:cNvSpPr>
          <p:nvPr/>
        </p:nvSpPr>
        <p:spPr>
          <a:xfrm>
            <a:off x="362052" y="440050"/>
            <a:ext cx="7766050" cy="51419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en-US" sz="2500" dirty="0">
                <a:solidFill>
                  <a:srgbClr val="3BB0C9"/>
                </a:solidFill>
                <a:latin typeface="Arial"/>
                <a:cs typeface="Arial"/>
              </a:rPr>
              <a:t>INTRODUCING AGELOC ME™</a:t>
            </a:r>
          </a:p>
        </p:txBody>
      </p:sp>
      <p:sp>
        <p:nvSpPr>
          <p:cNvPr id="5" name="TextBox 4"/>
          <p:cNvSpPr txBox="1"/>
          <p:nvPr/>
        </p:nvSpPr>
        <p:spPr>
          <a:xfrm>
            <a:off x="362051" y="1155022"/>
            <a:ext cx="4869862" cy="3354765"/>
          </a:xfrm>
          <a:prstGeom prst="rect">
            <a:avLst/>
          </a:prstGeom>
          <a:noFill/>
        </p:spPr>
        <p:txBody>
          <a:bodyPr wrap="square" rtlCol="0">
            <a:spAutoFit/>
          </a:bodyPr>
          <a:lstStyle/>
          <a:p>
            <a:r>
              <a:rPr lang="en-US" sz="1400" dirty="0">
                <a:solidFill>
                  <a:schemeClr val="tx1">
                    <a:lumMod val="50000"/>
                    <a:lumOff val="50000"/>
                  </a:schemeClr>
                </a:solidFill>
                <a:latin typeface="Arial"/>
                <a:cs typeface="Arial"/>
              </a:rPr>
              <a:t>AGELOC ME CAPITALIZES ON THE HOTTEST</a:t>
            </a:r>
          </a:p>
          <a:p>
            <a:r>
              <a:rPr lang="en-US" sz="1400" dirty="0">
                <a:solidFill>
                  <a:schemeClr val="tx1">
                    <a:lumMod val="50000"/>
                    <a:lumOff val="50000"/>
                  </a:schemeClr>
                </a:solidFill>
                <a:latin typeface="Arial"/>
                <a:cs typeface="Arial"/>
              </a:rPr>
              <a:t>PRODUCT TRENDS AND IS PART OF MULTIPLE </a:t>
            </a:r>
            <a:br>
              <a:rPr lang="en-US" sz="1400" dirty="0">
                <a:solidFill>
                  <a:schemeClr val="tx1">
                    <a:lumMod val="50000"/>
                    <a:lumOff val="50000"/>
                  </a:schemeClr>
                </a:solidFill>
                <a:latin typeface="Arial"/>
                <a:cs typeface="Arial"/>
              </a:rPr>
            </a:br>
            <a:r>
              <a:rPr lang="en-US" sz="1400" dirty="0">
                <a:solidFill>
                  <a:schemeClr val="tx1">
                    <a:lumMod val="50000"/>
                    <a:lumOff val="50000"/>
                  </a:schemeClr>
                </a:solidFill>
                <a:latin typeface="Arial"/>
                <a:cs typeface="Arial"/>
              </a:rPr>
              <a:t>CATEGORIES EXPERIENCING SUBSTANTIAL GROWTH.</a:t>
            </a:r>
          </a:p>
          <a:p>
            <a:endParaRPr lang="en-US" dirty="0">
              <a:solidFill>
                <a:schemeClr val="tx1">
                  <a:lumMod val="50000"/>
                  <a:lumOff val="50000"/>
                </a:schemeClr>
              </a:solidFill>
              <a:latin typeface="Arial"/>
              <a:cs typeface="Arial"/>
            </a:endParaRPr>
          </a:p>
          <a:p>
            <a:r>
              <a:rPr lang="en-US" sz="2000" dirty="0">
                <a:solidFill>
                  <a:schemeClr val="tx1">
                    <a:lumMod val="50000"/>
                    <a:lumOff val="50000"/>
                  </a:schemeClr>
                </a:solidFill>
                <a:latin typeface="Arial"/>
                <a:cs typeface="Arial"/>
              </a:rPr>
              <a:t>ageLOC Me is inspired by more than 30 years of anti-aging science and provides a unique and customized skin care experience that is exclusive and smart, and makes your anti-aging routine simple and convenient. </a:t>
            </a:r>
          </a:p>
          <a:p>
            <a:endParaRPr lang="en-US" dirty="0">
              <a:solidFill>
                <a:schemeClr val="tx1">
                  <a:lumMod val="50000"/>
                  <a:lumOff val="50000"/>
                </a:schemeClr>
              </a:solidFill>
              <a:latin typeface="Arial"/>
              <a:cs typeface="Arial"/>
            </a:endParaRPr>
          </a:p>
        </p:txBody>
      </p:sp>
    </p:spTree>
    <p:extLst>
      <p:ext uri="{BB962C8B-B14F-4D97-AF65-F5344CB8AC3E}">
        <p14:creationId xmlns:p14="http://schemas.microsoft.com/office/powerpoint/2010/main" val="943484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M0930250Background_048_Blue_NSERUM1.jpg"/>
          <p:cNvPicPr>
            <a:picLocks noChangeAspect="1"/>
          </p:cNvPicPr>
          <p:nvPr/>
        </p:nvPicPr>
        <p:blipFill rotWithShape="1">
          <a:blip r:embed="rId2">
            <a:extLst>
              <a:ext uri="{28A0092B-C50C-407E-A947-70E740481C1C}">
                <a14:useLocalDpi xmlns:a14="http://schemas.microsoft.com/office/drawing/2010/main" val="0"/>
              </a:ext>
            </a:extLst>
          </a:blip>
          <a:srcRect l="1" t="17934" r="-540" b="5901"/>
          <a:stretch/>
        </p:blipFill>
        <p:spPr>
          <a:xfrm>
            <a:off x="0" y="0"/>
            <a:ext cx="9230722" cy="5244353"/>
          </a:xfrm>
          <a:prstGeom prst="rect">
            <a:avLst/>
          </a:prstGeom>
          <a:noFill/>
          <a:ln>
            <a:noFill/>
          </a:ln>
        </p:spPr>
      </p:pic>
      <p:sp>
        <p:nvSpPr>
          <p:cNvPr id="3" name="Title 1"/>
          <p:cNvSpPr txBox="1">
            <a:spLocks/>
          </p:cNvSpPr>
          <p:nvPr/>
        </p:nvSpPr>
        <p:spPr>
          <a:xfrm>
            <a:off x="438158" y="1689445"/>
            <a:ext cx="8705841" cy="123371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en-US" sz="5000" dirty="0">
                <a:solidFill>
                  <a:schemeClr val="bg1"/>
                </a:solidFill>
                <a:latin typeface="Arial"/>
                <a:cs typeface="Arial"/>
              </a:rPr>
              <a:t>REVIEW: TRENDS</a:t>
            </a:r>
          </a:p>
        </p:txBody>
      </p:sp>
      <p:sp>
        <p:nvSpPr>
          <p:cNvPr id="4" name="Title 1"/>
          <p:cNvSpPr txBox="1">
            <a:spLocks/>
          </p:cNvSpPr>
          <p:nvPr/>
        </p:nvSpPr>
        <p:spPr>
          <a:xfrm>
            <a:off x="461598" y="2366483"/>
            <a:ext cx="3689048" cy="118956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dirty="0">
                <a:solidFill>
                  <a:srgbClr val="3BB0C9"/>
                </a:solidFill>
                <a:latin typeface="Arial"/>
                <a:cs typeface="Arial"/>
              </a:rPr>
              <a:t>WHY AGELOC ME?</a:t>
            </a:r>
            <a:br>
              <a:rPr lang="en-US" sz="2000" dirty="0">
                <a:solidFill>
                  <a:srgbClr val="3BB0C9"/>
                </a:solidFill>
                <a:latin typeface="Arial"/>
                <a:cs typeface="Arial"/>
              </a:rPr>
            </a:br>
            <a:r>
              <a:rPr lang="en-US" sz="2000" dirty="0">
                <a:solidFill>
                  <a:srgbClr val="3BB0C9"/>
                </a:solidFill>
                <a:latin typeface="Arial"/>
                <a:cs typeface="Arial"/>
              </a:rPr>
              <a:t>    </a:t>
            </a:r>
          </a:p>
        </p:txBody>
      </p:sp>
      <p:pic>
        <p:nvPicPr>
          <p:cNvPr id="5" name="Picture 4"/>
          <p:cNvPicPr>
            <a:picLocks noChangeAspect="1"/>
          </p:cNvPicPr>
          <p:nvPr/>
        </p:nvPicPr>
        <p:blipFill>
          <a:blip r:embed="rId3"/>
          <a:stretch>
            <a:fillRect/>
          </a:stretch>
        </p:blipFill>
        <p:spPr>
          <a:xfrm>
            <a:off x="5975556" y="4431370"/>
            <a:ext cx="2847024" cy="417080"/>
          </a:xfrm>
          <a:prstGeom prst="rect">
            <a:avLst/>
          </a:prstGeom>
        </p:spPr>
      </p:pic>
    </p:spTree>
    <p:extLst>
      <p:ext uri="{BB962C8B-B14F-4D97-AF65-F5344CB8AC3E}">
        <p14:creationId xmlns:p14="http://schemas.microsoft.com/office/powerpoint/2010/main" val="849332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293748" cy="5218011"/>
          </a:xfrm>
          <a:prstGeom prst="rect">
            <a:avLst/>
          </a:prstGeom>
        </p:spPr>
      </p:pic>
      <p:sp>
        <p:nvSpPr>
          <p:cNvPr id="3" name="Title 1"/>
          <p:cNvSpPr txBox="1">
            <a:spLocks/>
          </p:cNvSpPr>
          <p:nvPr/>
        </p:nvSpPr>
        <p:spPr>
          <a:xfrm rot="16200000">
            <a:off x="-931451" y="1227953"/>
            <a:ext cx="1825037" cy="17215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en-US" sz="1300" dirty="0">
                <a:solidFill>
                  <a:schemeClr val="bg1"/>
                </a:solidFill>
                <a:latin typeface="Arial"/>
                <a:cs typeface="Arial"/>
              </a:rPr>
              <a:t>REVIEW: TRENDS</a:t>
            </a:r>
          </a:p>
        </p:txBody>
      </p:sp>
      <p:pic>
        <p:nvPicPr>
          <p:cNvPr id="4" name="Picture 3" descr="RM035399 young people.jpg"/>
          <p:cNvPicPr>
            <a:picLocks noChangeAspect="1"/>
          </p:cNvPicPr>
          <p:nvPr/>
        </p:nvPicPr>
        <p:blipFill rotWithShape="1">
          <a:blip r:embed="rId3">
            <a:extLst>
              <a:ext uri="{28A0092B-C50C-407E-A947-70E740481C1C}">
                <a14:useLocalDpi xmlns:a14="http://schemas.microsoft.com/office/drawing/2010/main" val="0"/>
              </a:ext>
            </a:extLst>
          </a:blip>
          <a:srcRect l="-3" t="-13057" r="15893" b="2949"/>
          <a:stretch/>
        </p:blipFill>
        <p:spPr>
          <a:xfrm>
            <a:off x="318247" y="691126"/>
            <a:ext cx="4604432" cy="4516805"/>
          </a:xfrm>
          <a:prstGeom prst="rect">
            <a:avLst/>
          </a:prstGeom>
        </p:spPr>
      </p:pic>
      <p:sp>
        <p:nvSpPr>
          <p:cNvPr id="5" name="TextBox 4"/>
          <p:cNvSpPr txBox="1"/>
          <p:nvPr/>
        </p:nvSpPr>
        <p:spPr>
          <a:xfrm>
            <a:off x="430439" y="850961"/>
            <a:ext cx="5277555" cy="646331"/>
          </a:xfrm>
          <a:prstGeom prst="rect">
            <a:avLst/>
          </a:prstGeom>
          <a:noFill/>
        </p:spPr>
        <p:txBody>
          <a:bodyPr wrap="square" rtlCol="0">
            <a:spAutoFit/>
          </a:bodyPr>
          <a:lstStyle/>
          <a:p>
            <a:r>
              <a:rPr lang="en-US" dirty="0">
                <a:solidFill>
                  <a:srgbClr val="7F7F7F"/>
                </a:solidFill>
                <a:latin typeface="Arial"/>
                <a:cs typeface="Arial"/>
              </a:rPr>
              <a:t>The aging population is increasing and younger people want to avoid early signs of aging. </a:t>
            </a:r>
            <a:endParaRPr lang="en-US" dirty="0">
              <a:solidFill>
                <a:srgbClr val="3BB0C9"/>
              </a:solidFill>
              <a:latin typeface="Arial"/>
              <a:cs typeface="Arial"/>
            </a:endParaRPr>
          </a:p>
        </p:txBody>
      </p:sp>
      <p:sp>
        <p:nvSpPr>
          <p:cNvPr id="6" name="Title 1"/>
          <p:cNvSpPr txBox="1">
            <a:spLocks/>
          </p:cNvSpPr>
          <p:nvPr/>
        </p:nvSpPr>
        <p:spPr>
          <a:xfrm>
            <a:off x="404519" y="176319"/>
            <a:ext cx="7940358" cy="71796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en-US" sz="2800" dirty="0">
                <a:solidFill>
                  <a:srgbClr val="3BB0C9"/>
                </a:solidFill>
                <a:latin typeface="Arial"/>
                <a:cs typeface="Arial"/>
              </a:rPr>
              <a:t>The anti-aging industry is growing.</a:t>
            </a:r>
          </a:p>
        </p:txBody>
      </p:sp>
      <p:sp>
        <p:nvSpPr>
          <p:cNvPr id="7" name="Rectangle 6"/>
          <p:cNvSpPr/>
          <p:nvPr/>
        </p:nvSpPr>
        <p:spPr>
          <a:xfrm>
            <a:off x="5794963" y="3194646"/>
            <a:ext cx="3273778" cy="954107"/>
          </a:xfrm>
          <a:prstGeom prst="rect">
            <a:avLst/>
          </a:prstGeom>
        </p:spPr>
        <p:txBody>
          <a:bodyPr wrap="square">
            <a:spAutoFit/>
          </a:bodyPr>
          <a:lstStyle/>
          <a:p>
            <a:r>
              <a:rPr lang="en-US" sz="1400" cap="all" dirty="0">
                <a:solidFill>
                  <a:srgbClr val="3BB0C9"/>
                </a:solidFill>
                <a:latin typeface="Arial"/>
                <a:cs typeface="Arial"/>
              </a:rPr>
              <a:t>THE GLOBAL MARKET </a:t>
            </a:r>
          </a:p>
          <a:p>
            <a:r>
              <a:rPr lang="en-US" sz="1400" cap="all" dirty="0">
                <a:solidFill>
                  <a:srgbClr val="3BB0C9"/>
                </a:solidFill>
                <a:latin typeface="Arial"/>
                <a:cs typeface="Arial"/>
              </a:rPr>
              <a:t>FOR ANTI-AGING PRODUCTS </a:t>
            </a:r>
          </a:p>
          <a:p>
            <a:r>
              <a:rPr lang="en-US" sz="1400" cap="all" dirty="0">
                <a:solidFill>
                  <a:srgbClr val="3BB0C9"/>
                </a:solidFill>
                <a:latin typeface="Arial"/>
                <a:cs typeface="Arial"/>
              </a:rPr>
              <a:t>IS SET TO REACH </a:t>
            </a:r>
            <a:br>
              <a:rPr lang="en-US" sz="1400" cap="all" dirty="0">
                <a:solidFill>
                  <a:srgbClr val="3BB0C9"/>
                </a:solidFill>
                <a:latin typeface="Arial"/>
                <a:cs typeface="Arial"/>
              </a:rPr>
            </a:br>
            <a:r>
              <a:rPr lang="en-US" sz="1400" cap="all" dirty="0">
                <a:solidFill>
                  <a:srgbClr val="3BB0C9"/>
                </a:solidFill>
                <a:latin typeface="Arial"/>
                <a:cs typeface="Arial"/>
              </a:rPr>
              <a:t>$346 BILLION BY 2018.</a:t>
            </a:r>
          </a:p>
        </p:txBody>
      </p:sp>
      <p:sp>
        <p:nvSpPr>
          <p:cNvPr id="8" name="TextBox 7"/>
          <p:cNvSpPr txBox="1"/>
          <p:nvPr/>
        </p:nvSpPr>
        <p:spPr>
          <a:xfrm>
            <a:off x="6885809" y="1226751"/>
            <a:ext cx="184666" cy="369332"/>
          </a:xfrm>
          <a:prstGeom prst="rect">
            <a:avLst/>
          </a:prstGeom>
          <a:noFill/>
        </p:spPr>
        <p:txBody>
          <a:bodyPr wrap="none" rtlCol="0">
            <a:spAutoFit/>
          </a:bodyPr>
          <a:lstStyle/>
          <a:p>
            <a:endParaRPr lang="en-US" dirty="0"/>
          </a:p>
        </p:txBody>
      </p:sp>
      <p:sp>
        <p:nvSpPr>
          <p:cNvPr id="9" name="TextBox 8"/>
          <p:cNvSpPr txBox="1"/>
          <p:nvPr/>
        </p:nvSpPr>
        <p:spPr>
          <a:xfrm>
            <a:off x="6764854" y="1935157"/>
            <a:ext cx="184666" cy="369332"/>
          </a:xfrm>
          <a:prstGeom prst="rect">
            <a:avLst/>
          </a:prstGeom>
          <a:noFill/>
        </p:spPr>
        <p:txBody>
          <a:bodyPr wrap="none" rtlCol="0">
            <a:spAutoFit/>
          </a:bodyPr>
          <a:lstStyle/>
          <a:p>
            <a:endParaRPr lang="en-US" dirty="0"/>
          </a:p>
        </p:txBody>
      </p:sp>
      <p:sp>
        <p:nvSpPr>
          <p:cNvPr id="13" name="TextBox 12"/>
          <p:cNvSpPr txBox="1"/>
          <p:nvPr/>
        </p:nvSpPr>
        <p:spPr>
          <a:xfrm>
            <a:off x="5785193" y="4656937"/>
            <a:ext cx="3743870" cy="338554"/>
          </a:xfrm>
          <a:prstGeom prst="rect">
            <a:avLst/>
          </a:prstGeom>
          <a:noFill/>
        </p:spPr>
        <p:txBody>
          <a:bodyPr wrap="square" rtlCol="0">
            <a:spAutoFit/>
          </a:bodyPr>
          <a:lstStyle/>
          <a:p>
            <a:r>
              <a:rPr lang="en-US" sz="800" dirty="0">
                <a:solidFill>
                  <a:prstClr val="black">
                    <a:lumMod val="50000"/>
                    <a:lumOff val="50000"/>
                  </a:prstClr>
                </a:solidFill>
                <a:latin typeface="Arial"/>
                <a:cs typeface="Arial"/>
              </a:rPr>
              <a:t>“ANTI-AGING PRODUCT AND SERVICES: </a:t>
            </a:r>
            <a:br>
              <a:rPr lang="en-US" sz="800" dirty="0">
                <a:solidFill>
                  <a:prstClr val="black">
                    <a:lumMod val="50000"/>
                    <a:lumOff val="50000"/>
                  </a:prstClr>
                </a:solidFill>
                <a:latin typeface="Arial"/>
                <a:cs typeface="Arial"/>
              </a:rPr>
            </a:br>
            <a:r>
              <a:rPr lang="en-US" sz="800" dirty="0">
                <a:solidFill>
                  <a:prstClr val="black">
                    <a:lumMod val="50000"/>
                    <a:lumOff val="50000"/>
                  </a:prstClr>
                </a:solidFill>
                <a:latin typeface="Arial"/>
                <a:cs typeface="Arial"/>
              </a:rPr>
              <a:t> THE GLOBAL MARKET,” BCC RESEARCH, AUGUST 2013</a:t>
            </a:r>
          </a:p>
        </p:txBody>
      </p:sp>
      <p:pic>
        <p:nvPicPr>
          <p:cNvPr id="14" name="Picture 13"/>
          <p:cNvPicPr>
            <a:picLocks noChangeAspect="1"/>
          </p:cNvPicPr>
          <p:nvPr/>
        </p:nvPicPr>
        <p:blipFill>
          <a:blip r:embed="rId4"/>
          <a:stretch>
            <a:fillRect/>
          </a:stretch>
        </p:blipFill>
        <p:spPr>
          <a:xfrm>
            <a:off x="5895922" y="1050905"/>
            <a:ext cx="1979774" cy="2018092"/>
          </a:xfrm>
          <a:prstGeom prst="rect">
            <a:avLst/>
          </a:prstGeom>
        </p:spPr>
      </p:pic>
    </p:spTree>
    <p:extLst>
      <p:ext uri="{BB962C8B-B14F-4D97-AF65-F5344CB8AC3E}">
        <p14:creationId xmlns:p14="http://schemas.microsoft.com/office/powerpoint/2010/main" val="1580207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M032540 clone light.jpg"/>
          <p:cNvPicPr>
            <a:picLocks noChangeAspect="1"/>
          </p:cNvPicPr>
          <p:nvPr/>
        </p:nvPicPr>
        <p:blipFill rotWithShape="1">
          <a:blip r:embed="rId2">
            <a:extLst>
              <a:ext uri="{28A0092B-C50C-407E-A947-70E740481C1C}">
                <a14:useLocalDpi xmlns:a14="http://schemas.microsoft.com/office/drawing/2010/main" val="0"/>
              </a:ext>
            </a:extLst>
          </a:blip>
          <a:srcRect l="-585" t="11827" r="4288" b="3576"/>
          <a:stretch/>
        </p:blipFill>
        <p:spPr>
          <a:xfrm>
            <a:off x="37628" y="-1"/>
            <a:ext cx="9144000" cy="5218011"/>
          </a:xfrm>
          <a:prstGeom prst="rect">
            <a:avLst/>
          </a:prstGeom>
        </p:spPr>
      </p:pic>
      <p:pic>
        <p:nvPicPr>
          <p:cNvPr id="2" name="Picture 1"/>
          <p:cNvPicPr>
            <a:picLocks noChangeAspect="1"/>
          </p:cNvPicPr>
          <p:nvPr/>
        </p:nvPicPr>
        <p:blipFill>
          <a:blip r:embed="rId3"/>
          <a:stretch>
            <a:fillRect/>
          </a:stretch>
        </p:blipFill>
        <p:spPr>
          <a:xfrm>
            <a:off x="0" y="0"/>
            <a:ext cx="293748" cy="5218011"/>
          </a:xfrm>
          <a:prstGeom prst="rect">
            <a:avLst/>
          </a:prstGeom>
        </p:spPr>
      </p:pic>
      <p:sp>
        <p:nvSpPr>
          <p:cNvPr id="3" name="Title 1"/>
          <p:cNvSpPr txBox="1">
            <a:spLocks/>
          </p:cNvSpPr>
          <p:nvPr/>
        </p:nvSpPr>
        <p:spPr>
          <a:xfrm rot="16200000">
            <a:off x="-931451" y="1227953"/>
            <a:ext cx="1825037" cy="17215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en-US" sz="1300" dirty="0">
                <a:solidFill>
                  <a:schemeClr val="bg1"/>
                </a:solidFill>
                <a:latin typeface="Arial"/>
                <a:cs typeface="Arial"/>
              </a:rPr>
              <a:t>REVIEW: TRENDS</a:t>
            </a:r>
          </a:p>
        </p:txBody>
      </p:sp>
      <p:sp>
        <p:nvSpPr>
          <p:cNvPr id="5" name="TextBox 4"/>
          <p:cNvSpPr txBox="1"/>
          <p:nvPr/>
        </p:nvSpPr>
        <p:spPr>
          <a:xfrm>
            <a:off x="9769231" y="1787769"/>
            <a:ext cx="184666" cy="369332"/>
          </a:xfrm>
          <a:prstGeom prst="rect">
            <a:avLst/>
          </a:prstGeom>
          <a:noFill/>
        </p:spPr>
        <p:txBody>
          <a:bodyPr wrap="none" rtlCol="0">
            <a:spAutoFit/>
          </a:bodyPr>
          <a:lstStyle/>
          <a:p>
            <a:endParaRPr lang="en-US" dirty="0"/>
          </a:p>
        </p:txBody>
      </p:sp>
      <p:sp>
        <p:nvSpPr>
          <p:cNvPr id="7" name="Content Placeholder 2"/>
          <p:cNvSpPr>
            <a:spLocks noGrp="1"/>
          </p:cNvSpPr>
          <p:nvPr>
            <p:ph idx="1"/>
          </p:nvPr>
        </p:nvSpPr>
        <p:spPr>
          <a:xfrm>
            <a:off x="507612" y="3778847"/>
            <a:ext cx="5061573" cy="1078918"/>
          </a:xfrm>
        </p:spPr>
        <p:txBody>
          <a:bodyPr>
            <a:normAutofit/>
          </a:bodyPr>
          <a:lstStyle/>
          <a:p>
            <a:pPr marL="0" indent="0">
              <a:lnSpc>
                <a:spcPts val="2400"/>
              </a:lnSpc>
              <a:buNone/>
            </a:pPr>
            <a:r>
              <a:rPr lang="en-US" sz="2200" dirty="0">
                <a:solidFill>
                  <a:srgbClr val="3BB0C9"/>
                </a:solidFill>
                <a:latin typeface="Arial"/>
                <a:cs typeface="Arial"/>
              </a:rPr>
              <a:t>Skin care is set to reach $405 billion by 2017, </a:t>
            </a:r>
            <a:r>
              <a:rPr lang="en-US" sz="2200" dirty="0">
                <a:solidFill>
                  <a:schemeClr val="accent5">
                    <a:lumMod val="75000"/>
                  </a:schemeClr>
                </a:solidFill>
                <a:latin typeface="Arial"/>
                <a:cs typeface="Arial"/>
              </a:rPr>
              <a:t>growing by more than $55 billion in 5 years. </a:t>
            </a:r>
          </a:p>
        </p:txBody>
      </p:sp>
      <p:sp>
        <p:nvSpPr>
          <p:cNvPr id="8" name="TextBox 7"/>
          <p:cNvSpPr txBox="1"/>
          <p:nvPr/>
        </p:nvSpPr>
        <p:spPr>
          <a:xfrm>
            <a:off x="567516" y="4706187"/>
            <a:ext cx="5276866" cy="230832"/>
          </a:xfrm>
          <a:prstGeom prst="rect">
            <a:avLst/>
          </a:prstGeom>
          <a:noFill/>
        </p:spPr>
        <p:txBody>
          <a:bodyPr wrap="square" rtlCol="0">
            <a:spAutoFit/>
          </a:bodyPr>
          <a:lstStyle/>
          <a:p>
            <a:r>
              <a:rPr lang="en-US" sz="900" dirty="0">
                <a:solidFill>
                  <a:schemeClr val="tx1">
                    <a:lumMod val="50000"/>
                    <a:lumOff val="50000"/>
                  </a:schemeClr>
                </a:solidFill>
                <a:latin typeface="Arial"/>
                <a:cs typeface="Arial"/>
              </a:rPr>
              <a:t>EUROMONITOR INTERNATIONAL, JULY 2014</a:t>
            </a:r>
          </a:p>
        </p:txBody>
      </p:sp>
      <p:sp>
        <p:nvSpPr>
          <p:cNvPr id="9" name="Title 1"/>
          <p:cNvSpPr txBox="1">
            <a:spLocks/>
          </p:cNvSpPr>
          <p:nvPr/>
        </p:nvSpPr>
        <p:spPr>
          <a:xfrm>
            <a:off x="464493" y="158092"/>
            <a:ext cx="7905013" cy="77300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4500"/>
              </a:lnSpc>
            </a:pPr>
            <a:r>
              <a:rPr lang="en-US" sz="3200" dirty="0">
                <a:solidFill>
                  <a:srgbClr val="3BB0C9"/>
                </a:solidFill>
                <a:latin typeface="Arial"/>
                <a:cs typeface="Arial"/>
              </a:rPr>
              <a:t>Skin care is a rapidly growing category.</a:t>
            </a:r>
          </a:p>
        </p:txBody>
      </p:sp>
      <p:pic>
        <p:nvPicPr>
          <p:cNvPr id="10" name="Picture 9"/>
          <p:cNvPicPr>
            <a:picLocks noChangeAspect="1"/>
          </p:cNvPicPr>
          <p:nvPr/>
        </p:nvPicPr>
        <p:blipFill>
          <a:blip r:embed="rId4"/>
          <a:stretch>
            <a:fillRect/>
          </a:stretch>
        </p:blipFill>
        <p:spPr>
          <a:xfrm>
            <a:off x="667870" y="1126938"/>
            <a:ext cx="3906392" cy="2794064"/>
          </a:xfrm>
          <a:prstGeom prst="rect">
            <a:avLst/>
          </a:prstGeom>
        </p:spPr>
      </p:pic>
    </p:spTree>
    <p:extLst>
      <p:ext uri="{BB962C8B-B14F-4D97-AF65-F5344CB8AC3E}">
        <p14:creationId xmlns:p14="http://schemas.microsoft.com/office/powerpoint/2010/main" val="312804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293748" cy="5218011"/>
          </a:xfrm>
          <a:prstGeom prst="rect">
            <a:avLst/>
          </a:prstGeom>
        </p:spPr>
      </p:pic>
      <p:sp>
        <p:nvSpPr>
          <p:cNvPr id="3" name="Title 1"/>
          <p:cNvSpPr txBox="1">
            <a:spLocks/>
          </p:cNvSpPr>
          <p:nvPr/>
        </p:nvSpPr>
        <p:spPr>
          <a:xfrm rot="16200000">
            <a:off x="-931451" y="1227953"/>
            <a:ext cx="1825037" cy="17215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4500"/>
              </a:lnSpc>
            </a:pPr>
            <a:r>
              <a:rPr lang="en-US" sz="1300" dirty="0">
                <a:solidFill>
                  <a:schemeClr val="bg1"/>
                </a:solidFill>
                <a:latin typeface="Arial"/>
                <a:cs typeface="Arial"/>
              </a:rPr>
              <a:t>REVIEW: TRENDS</a:t>
            </a:r>
          </a:p>
        </p:txBody>
      </p:sp>
      <p:sp>
        <p:nvSpPr>
          <p:cNvPr id="4" name="Content Placeholder 2"/>
          <p:cNvSpPr>
            <a:spLocks noGrp="1"/>
          </p:cNvSpPr>
          <p:nvPr>
            <p:ph idx="1"/>
          </p:nvPr>
        </p:nvSpPr>
        <p:spPr>
          <a:xfrm>
            <a:off x="433039" y="3568111"/>
            <a:ext cx="6879762" cy="1304378"/>
          </a:xfrm>
        </p:spPr>
        <p:txBody>
          <a:bodyPr>
            <a:normAutofit fontScale="85000" lnSpcReduction="10000"/>
          </a:bodyPr>
          <a:lstStyle/>
          <a:p>
            <a:pPr marL="0" indent="0">
              <a:lnSpc>
                <a:spcPts val="2400"/>
              </a:lnSpc>
              <a:buNone/>
            </a:pPr>
            <a:r>
              <a:rPr lang="en-US" sz="2200" dirty="0">
                <a:solidFill>
                  <a:schemeClr val="tx1">
                    <a:lumMod val="50000"/>
                    <a:lumOff val="50000"/>
                  </a:schemeClr>
                </a:solidFill>
                <a:latin typeface="Arial"/>
                <a:cs typeface="Arial"/>
              </a:rPr>
              <a:t>Consumers are moving away from traditional, mass-produced products. They are increasingly looking for </a:t>
            </a:r>
            <a:r>
              <a:rPr lang="en-US" sz="2200" dirty="0">
                <a:solidFill>
                  <a:srgbClr val="3BB0C9"/>
                </a:solidFill>
                <a:latin typeface="Arial"/>
                <a:cs typeface="Arial"/>
              </a:rPr>
              <a:t>solutions that fit their specific needs and engaging in product creation.</a:t>
            </a:r>
          </a:p>
        </p:txBody>
      </p:sp>
      <p:sp>
        <p:nvSpPr>
          <p:cNvPr id="5" name="TextBox 4"/>
          <p:cNvSpPr txBox="1"/>
          <p:nvPr/>
        </p:nvSpPr>
        <p:spPr>
          <a:xfrm>
            <a:off x="461260" y="4663338"/>
            <a:ext cx="8351486" cy="230832"/>
          </a:xfrm>
          <a:prstGeom prst="rect">
            <a:avLst/>
          </a:prstGeom>
          <a:noFill/>
        </p:spPr>
        <p:txBody>
          <a:bodyPr wrap="square" rtlCol="0">
            <a:spAutoFit/>
          </a:bodyPr>
          <a:lstStyle/>
          <a:p>
            <a:r>
              <a:rPr lang="en-US" sz="900" dirty="0">
                <a:solidFill>
                  <a:schemeClr val="tx1">
                    <a:lumMod val="50000"/>
                    <a:lumOff val="50000"/>
                  </a:schemeClr>
                </a:solidFill>
                <a:latin typeface="Arial"/>
                <a:cs typeface="Arial"/>
              </a:rPr>
              <a:t>“FIVE GAME-CHANGING CONSUMER TRENDS,” BUSINESS DEVELOPMENT BANK OF CANADA, 2013</a:t>
            </a:r>
          </a:p>
        </p:txBody>
      </p:sp>
      <p:sp>
        <p:nvSpPr>
          <p:cNvPr id="6" name="Title 1"/>
          <p:cNvSpPr txBox="1">
            <a:spLocks/>
          </p:cNvSpPr>
          <p:nvPr/>
        </p:nvSpPr>
        <p:spPr>
          <a:xfrm>
            <a:off x="461260" y="87751"/>
            <a:ext cx="9425925" cy="137648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a:solidFill>
                  <a:srgbClr val="3BB0C9"/>
                </a:solidFill>
                <a:latin typeface="Arial"/>
                <a:cs typeface="Arial"/>
              </a:rPr>
              <a:t>Product customization </a:t>
            </a:r>
            <a:br>
              <a:rPr lang="en-US" sz="2800" dirty="0">
                <a:solidFill>
                  <a:srgbClr val="3BB0C9"/>
                </a:solidFill>
                <a:latin typeface="Arial"/>
                <a:cs typeface="Arial"/>
              </a:rPr>
            </a:br>
            <a:r>
              <a:rPr lang="en-US" sz="2800" dirty="0">
                <a:solidFill>
                  <a:srgbClr val="3BB0C9"/>
                </a:solidFill>
                <a:latin typeface="Arial"/>
                <a:cs typeface="Arial"/>
              </a:rPr>
              <a:t>is becoming increasingly popular.</a:t>
            </a:r>
          </a:p>
        </p:txBody>
      </p:sp>
      <p:pic>
        <p:nvPicPr>
          <p:cNvPr id="7" name="Picture 6"/>
          <p:cNvPicPr>
            <a:picLocks noChangeAspect="1"/>
          </p:cNvPicPr>
          <p:nvPr/>
        </p:nvPicPr>
        <p:blipFill rotWithShape="1">
          <a:blip r:embed="rId4"/>
          <a:srcRect r="34251"/>
          <a:stretch/>
        </p:blipFill>
        <p:spPr>
          <a:xfrm>
            <a:off x="1323642" y="1488898"/>
            <a:ext cx="3115043" cy="1961117"/>
          </a:xfrm>
          <a:prstGeom prst="rect">
            <a:avLst/>
          </a:prstGeom>
        </p:spPr>
      </p:pic>
      <p:pic>
        <p:nvPicPr>
          <p:cNvPr id="8" name="Picture 7"/>
          <p:cNvPicPr>
            <a:picLocks noChangeAspect="1"/>
          </p:cNvPicPr>
          <p:nvPr/>
        </p:nvPicPr>
        <p:blipFill rotWithShape="1">
          <a:blip r:embed="rId4"/>
          <a:srcRect l="65228"/>
          <a:stretch/>
        </p:blipFill>
        <p:spPr>
          <a:xfrm>
            <a:off x="7521234" y="1488898"/>
            <a:ext cx="1647426" cy="1961117"/>
          </a:xfrm>
          <a:prstGeom prst="rect">
            <a:avLst/>
          </a:prstGeom>
        </p:spPr>
      </p:pic>
    </p:spTree>
    <p:extLst>
      <p:ext uri="{BB962C8B-B14F-4D97-AF65-F5344CB8AC3E}">
        <p14:creationId xmlns:p14="http://schemas.microsoft.com/office/powerpoint/2010/main" val="6166718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273</TotalTime>
  <Words>1724</Words>
  <Application>Microsoft Office PowerPoint</Application>
  <PresentationFormat>On-screen Show (16:9)</PresentationFormat>
  <Paragraphs>210</Paragraphs>
  <Slides>31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Wingdings</vt:lpstr>
      <vt:lpstr>Wingdings 2</vt:lpstr>
      <vt:lpstr>Office Theme</vt:lpstr>
      <vt:lpstr>PRODUCT SHARING GUIDE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ageLOC Me: Product Sharing Guide</dc:title>
  <dc:creator>Matt</dc:creator>
  <cp:lastModifiedBy>Rachel Seat</cp:lastModifiedBy>
  <cp:revision>20</cp:revision>
  <dcterms:created xsi:type="dcterms:W3CDTF">2015-05-29T19:45:34Z</dcterms:created>
  <dcterms:modified xsi:type="dcterms:W3CDTF">2016-07-06T14:54:32Z</dcterms:modified>
</cp:coreProperties>
</file>